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321" r:id="rId3"/>
    <p:sldId id="297" r:id="rId4"/>
    <p:sldId id="322" r:id="rId5"/>
    <p:sldId id="298" r:id="rId6"/>
    <p:sldId id="328" r:id="rId7"/>
    <p:sldId id="324" r:id="rId8"/>
    <p:sldId id="325" r:id="rId9"/>
    <p:sldId id="326" r:id="rId10"/>
    <p:sldId id="278" r:id="rId11"/>
    <p:sldId id="327" r:id="rId12"/>
    <p:sldId id="329" r:id="rId13"/>
    <p:sldId id="293" r:id="rId14"/>
    <p:sldId id="265"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FFEFB"/>
    <a:srgbClr val="C5C5C5"/>
    <a:srgbClr val="ABD3F7"/>
    <a:srgbClr val="098ABD"/>
    <a:srgbClr val="4472C4"/>
    <a:srgbClr val="000000"/>
    <a:srgbClr val="92D050"/>
    <a:srgbClr val="FF000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459"/>
    <p:restoredTop sz="91214"/>
  </p:normalViewPr>
  <p:slideViewPr>
    <p:cSldViewPr snapToGrid="0" snapToObjects="1">
      <p:cViewPr>
        <p:scale>
          <a:sx n="171" d="100"/>
          <a:sy n="171" d="100"/>
        </p:scale>
        <p:origin x="2048" y="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DB5A6A-1371-5146-AEA0-9F3E6E323E0A}" type="datetimeFigureOut">
              <a:rPr lang="en-US" smtClean="0"/>
              <a:t>11/10/20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B6B02A-CE46-D845-B55E-67292777F91A}" type="slidenum">
              <a:rPr lang="en-US" smtClean="0"/>
              <a:t>‹#›</a:t>
            </a:fld>
            <a:endParaRPr lang="en-US"/>
          </a:p>
        </p:txBody>
      </p:sp>
    </p:spTree>
    <p:extLst>
      <p:ext uri="{BB962C8B-B14F-4D97-AF65-F5344CB8AC3E}">
        <p14:creationId xmlns:p14="http://schemas.microsoft.com/office/powerpoint/2010/main" val="690905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coolmilo"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hlinkClick r:id="rId3"/>
              </a:rPr>
              <a:t>camilo jimenez</a:t>
            </a:r>
            <a:r>
              <a:rPr lang="en-US" sz="1200" b="0" i="0" kern="1200" dirty="0">
                <a:solidFill>
                  <a:schemeClr val="tx1"/>
                </a:solidFill>
                <a:effectLst/>
                <a:latin typeface="+mn-lt"/>
                <a:ea typeface="+mn-ea"/>
                <a:cs typeface="+mn-cs"/>
              </a:rPr>
              <a:t> </a:t>
            </a:r>
          </a:p>
          <a:p>
            <a:r>
              <a:rPr lang="en-US" dirty="0"/>
              <a:t>https://</a:t>
            </a:r>
            <a:r>
              <a:rPr lang="en-US" dirty="0" err="1"/>
              <a:t>unsplash.com</a:t>
            </a:r>
            <a:r>
              <a:rPr lang="en-US" dirty="0"/>
              <a:t>/photos/qZenO_gQ7QA</a:t>
            </a:r>
          </a:p>
          <a:p>
            <a:endParaRPr lang="en-US" dirty="0"/>
          </a:p>
          <a:p>
            <a:r>
              <a:rPr lang="en-US" dirty="0"/>
              <a:t>https://www.mobilecon2012.com/the-evolution-of-communication-through-the-centuries/</a:t>
            </a:r>
          </a:p>
        </p:txBody>
      </p:sp>
      <p:sp>
        <p:nvSpPr>
          <p:cNvPr id="4" name="Slide Number Placeholder 3"/>
          <p:cNvSpPr>
            <a:spLocks noGrp="1"/>
          </p:cNvSpPr>
          <p:nvPr>
            <p:ph type="sldNum" sz="quarter" idx="5"/>
          </p:nvPr>
        </p:nvSpPr>
        <p:spPr/>
        <p:txBody>
          <a:bodyPr/>
          <a:lstStyle/>
          <a:p>
            <a:fld id="{99B6B02A-CE46-D845-B55E-67292777F91A}" type="slidenum">
              <a:rPr lang="en-US" smtClean="0"/>
              <a:t>2</a:t>
            </a:fld>
            <a:endParaRPr lang="en-US"/>
          </a:p>
        </p:txBody>
      </p:sp>
    </p:spTree>
    <p:extLst>
      <p:ext uri="{BB962C8B-B14F-4D97-AF65-F5344CB8AC3E}">
        <p14:creationId xmlns:p14="http://schemas.microsoft.com/office/powerpoint/2010/main" val="4258396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unsplash.com</a:t>
            </a:r>
            <a:r>
              <a:rPr lang="en-US" dirty="0"/>
              <a:t>/photos/ulRlAm1ITMU</a:t>
            </a:r>
          </a:p>
        </p:txBody>
      </p:sp>
      <p:sp>
        <p:nvSpPr>
          <p:cNvPr id="4" name="Slide Number Placeholder 3"/>
          <p:cNvSpPr>
            <a:spLocks noGrp="1"/>
          </p:cNvSpPr>
          <p:nvPr>
            <p:ph type="sldNum" sz="quarter" idx="5"/>
          </p:nvPr>
        </p:nvSpPr>
        <p:spPr/>
        <p:txBody>
          <a:bodyPr/>
          <a:lstStyle/>
          <a:p>
            <a:fld id="{99B6B02A-CE46-D845-B55E-67292777F91A}" type="slidenum">
              <a:rPr lang="en-US" smtClean="0"/>
              <a:t>3</a:t>
            </a:fld>
            <a:endParaRPr lang="en-US"/>
          </a:p>
        </p:txBody>
      </p:sp>
    </p:spTree>
    <p:extLst>
      <p:ext uri="{BB962C8B-B14F-4D97-AF65-F5344CB8AC3E}">
        <p14:creationId xmlns:p14="http://schemas.microsoft.com/office/powerpoint/2010/main" val="1733455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 https://</a:t>
            </a:r>
            <a:r>
              <a:rPr lang="en-US" dirty="0" err="1"/>
              <a:t>blog.mellanox.com</a:t>
            </a:r>
            <a:r>
              <a:rPr lang="en-US" dirty="0"/>
              <a:t>/2019/05/an-out-of-band-malware-detection-with-</a:t>
            </a:r>
            <a:r>
              <a:rPr lang="en-US" dirty="0" err="1"/>
              <a:t>mellanox</a:t>
            </a:r>
            <a:r>
              <a:rPr lang="en-US" dirty="0"/>
              <a:t>-</a:t>
            </a:r>
            <a:r>
              <a:rPr lang="en-US" dirty="0" err="1"/>
              <a:t>bluefield</a:t>
            </a:r>
            <a:r>
              <a:rPr lang="en-US" dirty="0"/>
              <a:t>/</a:t>
            </a:r>
          </a:p>
        </p:txBody>
      </p:sp>
      <p:sp>
        <p:nvSpPr>
          <p:cNvPr id="4" name="Slide Number Placeholder 3"/>
          <p:cNvSpPr>
            <a:spLocks noGrp="1"/>
          </p:cNvSpPr>
          <p:nvPr>
            <p:ph type="sldNum" sz="quarter" idx="5"/>
          </p:nvPr>
        </p:nvSpPr>
        <p:spPr/>
        <p:txBody>
          <a:bodyPr/>
          <a:lstStyle/>
          <a:p>
            <a:fld id="{99B6B02A-CE46-D845-B55E-67292777F91A}" type="slidenum">
              <a:rPr lang="en-US" smtClean="0"/>
              <a:t>5</a:t>
            </a:fld>
            <a:endParaRPr lang="en-US"/>
          </a:p>
        </p:txBody>
      </p:sp>
    </p:spTree>
    <p:extLst>
      <p:ext uri="{BB962C8B-B14F-4D97-AF65-F5344CB8AC3E}">
        <p14:creationId xmlns:p14="http://schemas.microsoft.com/office/powerpoint/2010/main" val="3749805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708A8-393A-AB47-92A9-00B7004FB6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A5B9AC-53D3-3146-B21A-691F02CFE1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8D353D-FAE9-674D-A27E-53ECF445E3FC}"/>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E4A2875B-69BD-7D48-BBAA-510F7C2BD1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A6CC41-3F65-EA4F-9796-58EC55E23BA1}"/>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4018615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9015D-4C02-104A-94B9-1A63B5E3034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04F1AA-53CE-F44D-8A32-3E22B02104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4A4369-19F7-CC45-A5AA-F36E623D4C30}"/>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4DB8459C-2721-1C49-A3B1-45FC9090EE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EE25F9-8CB5-6244-8B46-BC4CB8131972}"/>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1534787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CAE0CB-D926-B64D-AAF4-5CD40FF1FA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F05B2CA-963F-FF44-AFC4-6896E38D741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9062BE-8332-CE41-8A85-D1DF344CFC6B}"/>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77331ADB-9BC6-A543-BA4D-142F30CA3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F6C565-D34D-5242-A98D-FF28845D2B60}"/>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2369043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57CD-71C5-0943-8EE2-90893BBBF5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D47A59-19AE-C349-BD6C-BD47DB0FE3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CB1B52-1A6F-2A44-A21E-5D4412BBB7F4}"/>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FAE405CE-99B4-AC4C-BCAB-3E7B4E2C84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B1DC8B-E22D-3244-B86A-98B09118C179}"/>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4076224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4B15F-3F16-5849-9FC8-D0BEDE299E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5D179F1-0676-5749-B08D-2E6ABDE4BC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B6F08D-39C0-614E-9B3E-FB279D49BC3F}"/>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98380A55-F966-6240-AC5A-BF31E26819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7EAC5-AC63-4142-9F91-BF09AE0A5BC4}"/>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2397061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50220-7C59-6849-9677-347DDB1F52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A8627A-D239-7642-BC7C-8C3650760E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D52C58-5748-B240-A047-9B15E82748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8ABFF71-11FB-0746-87D2-D437962826E7}"/>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6" name="Footer Placeholder 5">
            <a:extLst>
              <a:ext uri="{FF2B5EF4-FFF2-40B4-BE49-F238E27FC236}">
                <a16:creationId xmlns:a16="http://schemas.microsoft.com/office/drawing/2014/main" id="{BD0FF85E-5616-0A4F-983B-53989A7C79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D0D406-6C0F-D74B-B9BA-C26741FDD2C7}"/>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530132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6BA7-1771-7E46-B1A8-8E1182D6CF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BD81F0-2F7B-3A4D-A408-1146B01A6F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C2D4AF-E1D4-9547-9A85-4ECFFBE697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D20A9D-611E-2642-8462-718D46D424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A66956-20AB-2C43-B3B1-16335642B1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A255A1-0B14-4A43-B3C0-1F340AAF0D37}"/>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8" name="Footer Placeholder 7">
            <a:extLst>
              <a:ext uri="{FF2B5EF4-FFF2-40B4-BE49-F238E27FC236}">
                <a16:creationId xmlns:a16="http://schemas.microsoft.com/office/drawing/2014/main" id="{CB9DF205-8E14-3846-A8D2-6DDC4F76C1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6EB858-DFAA-4D4E-84FA-D451A80D38C3}"/>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010338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A7346-FC24-A947-BFF4-D2EAC8C2D5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E8A61F-D2BB-124E-BB39-82EE8D081566}"/>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4" name="Footer Placeholder 3">
            <a:extLst>
              <a:ext uri="{FF2B5EF4-FFF2-40B4-BE49-F238E27FC236}">
                <a16:creationId xmlns:a16="http://schemas.microsoft.com/office/drawing/2014/main" id="{EA51D48B-38EC-4745-BDF0-AF2FFC9D86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96A236-1DE2-194B-B55A-B801A08DD427}"/>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235988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DB208-460C-D947-9CCF-F2BED4EDFBE4}"/>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3" name="Footer Placeholder 2">
            <a:extLst>
              <a:ext uri="{FF2B5EF4-FFF2-40B4-BE49-F238E27FC236}">
                <a16:creationId xmlns:a16="http://schemas.microsoft.com/office/drawing/2014/main" id="{FB1E0C77-508E-3F42-B7D9-5CD57B05A4B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B460AD-F939-434B-85DB-0EA78E9DE9C2}"/>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1025969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9929F-96B8-124D-A44C-DF89E4729D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6A6222-4D77-CB45-93A6-4792315F71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871F17-0F9A-4843-B04D-224573A78E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55C26E-B675-E644-A9C1-5A07C7C67C93}"/>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6" name="Footer Placeholder 5">
            <a:extLst>
              <a:ext uri="{FF2B5EF4-FFF2-40B4-BE49-F238E27FC236}">
                <a16:creationId xmlns:a16="http://schemas.microsoft.com/office/drawing/2014/main" id="{5429E32B-0AB7-8841-B40C-92CA58E953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EBB65B-70B4-8A4C-AD63-CD8642AC6C4F}"/>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0642050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E1832-5234-CB44-833F-E719A65BC3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C919BD-D63B-534D-9BFF-2388FFB237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B66C8EE-81BB-BC46-90B7-3F87ED34B1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92300C-5689-9A4C-B548-F8AE39A43837}"/>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6" name="Footer Placeholder 5">
            <a:extLst>
              <a:ext uri="{FF2B5EF4-FFF2-40B4-BE49-F238E27FC236}">
                <a16:creationId xmlns:a16="http://schemas.microsoft.com/office/drawing/2014/main" id="{2592CAF0-325E-F94B-B3AB-9304E03E58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8A19D2-7A87-894B-BA23-F5B9EF516512}"/>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092815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1737DD-DBDF-264B-80E1-AAB260F088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5C6E4E0-3D95-714F-A0DB-C817A4EA33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84D7F3-0CC8-0D45-A96C-6C47E80995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bg1">
                    <a:lumMod val="95000"/>
                  </a:schemeClr>
                </a:solidFill>
                <a:latin typeface="Gotham Narrow Book" pitchFamily="2" charset="0"/>
              </a:defRPr>
            </a:lvl1pPr>
          </a:lstStyle>
          <a:p>
            <a:fld id="{C92E1818-21AF-3F43-93C1-E522F1923028}" type="datetimeFigureOut">
              <a:rPr lang="en-US" smtClean="0"/>
              <a:pPr/>
              <a:t>11/10/20</a:t>
            </a:fld>
            <a:endParaRPr lang="en-US"/>
          </a:p>
        </p:txBody>
      </p:sp>
      <p:sp>
        <p:nvSpPr>
          <p:cNvPr id="5" name="Footer Placeholder 4">
            <a:extLst>
              <a:ext uri="{FF2B5EF4-FFF2-40B4-BE49-F238E27FC236}">
                <a16:creationId xmlns:a16="http://schemas.microsoft.com/office/drawing/2014/main" id="{A4F70CFA-1472-794A-A31F-55681929AA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bg1">
                    <a:lumMod val="95000"/>
                  </a:schemeClr>
                </a:solidFill>
                <a:latin typeface="Gotham Narrow Book" pitchFamily="2" charset="0"/>
              </a:defRPr>
            </a:lvl1pPr>
          </a:lstStyle>
          <a:p>
            <a:endParaRPr lang="en-US"/>
          </a:p>
        </p:txBody>
      </p:sp>
      <p:sp>
        <p:nvSpPr>
          <p:cNvPr id="6" name="Slide Number Placeholder 5">
            <a:extLst>
              <a:ext uri="{FF2B5EF4-FFF2-40B4-BE49-F238E27FC236}">
                <a16:creationId xmlns:a16="http://schemas.microsoft.com/office/drawing/2014/main" id="{4EF28B4D-2885-F542-ACE9-7A447D69C6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bg1">
                    <a:lumMod val="95000"/>
                  </a:schemeClr>
                </a:solidFill>
                <a:latin typeface="Gotham Narrow Book" pitchFamily="2" charset="0"/>
              </a:defRPr>
            </a:lvl1pPr>
          </a:lstStyle>
          <a:p>
            <a:fld id="{0DF52CF8-F890-A440-8A6B-23214E046EF4}" type="slidenum">
              <a:rPr lang="en-US" smtClean="0"/>
              <a:pPr/>
              <a:t>‹#›</a:t>
            </a:fld>
            <a:endParaRPr lang="en-US"/>
          </a:p>
        </p:txBody>
      </p:sp>
    </p:spTree>
    <p:extLst>
      <p:ext uri="{BB962C8B-B14F-4D97-AF65-F5344CB8AC3E}">
        <p14:creationId xmlns:p14="http://schemas.microsoft.com/office/powerpoint/2010/main" val="23919272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bg1">
              <a:lumMod val="95000"/>
            </a:schemeClr>
          </a:solidFill>
          <a:latin typeface="Gotham Narrow Book"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849DB-0E69-8141-AABF-09F8C44E230C}"/>
              </a:ext>
            </a:extLst>
          </p:cNvPr>
          <p:cNvSpPr>
            <a:spLocks noGrp="1"/>
          </p:cNvSpPr>
          <p:nvPr>
            <p:ph type="ctrTitle"/>
          </p:nvPr>
        </p:nvSpPr>
        <p:spPr/>
        <p:txBody>
          <a:bodyPr/>
          <a:lstStyle/>
          <a:p>
            <a:r>
              <a:rPr lang="en-US" dirty="0"/>
              <a:t>NLP: Sentiment Analysis</a:t>
            </a:r>
            <a:endParaRPr lang="en-US" dirty="0">
              <a:latin typeface="Gotham Narrow Book" pitchFamily="2" charset="0"/>
            </a:endParaRPr>
          </a:p>
        </p:txBody>
      </p:sp>
      <p:sp>
        <p:nvSpPr>
          <p:cNvPr id="3" name="Subtitle 2">
            <a:extLst>
              <a:ext uri="{FF2B5EF4-FFF2-40B4-BE49-F238E27FC236}">
                <a16:creationId xmlns:a16="http://schemas.microsoft.com/office/drawing/2014/main" id="{BAACD8BB-EFEC-DC48-8723-55D10A81155D}"/>
              </a:ext>
            </a:extLst>
          </p:cNvPr>
          <p:cNvSpPr>
            <a:spLocks noGrp="1"/>
          </p:cNvSpPr>
          <p:nvPr>
            <p:ph type="subTitle" idx="1"/>
          </p:nvPr>
        </p:nvSpPr>
        <p:spPr/>
        <p:txBody>
          <a:bodyPr/>
          <a:lstStyle/>
          <a:p>
            <a:r>
              <a:rPr lang="en-US" dirty="0"/>
              <a:t>Analyzing Product Sentiments from Tweets</a:t>
            </a:r>
          </a:p>
          <a:p>
            <a:r>
              <a:rPr lang="en-US" dirty="0"/>
              <a:t>Sung Bae	</a:t>
            </a:r>
          </a:p>
        </p:txBody>
      </p:sp>
    </p:spTree>
    <p:extLst>
      <p:ext uri="{BB962C8B-B14F-4D97-AF65-F5344CB8AC3E}">
        <p14:creationId xmlns:p14="http://schemas.microsoft.com/office/powerpoint/2010/main" val="763189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a:xfrm>
            <a:off x="838200" y="1690688"/>
            <a:ext cx="10515600" cy="5032375"/>
          </a:xfrm>
        </p:spPr>
        <p:txBody>
          <a:bodyPr>
            <a:normAutofit/>
          </a:bodyPr>
          <a:lstStyle/>
          <a:p>
            <a:r>
              <a:rPr lang="en-US" dirty="0"/>
              <a:t>Our final models can</a:t>
            </a:r>
          </a:p>
          <a:p>
            <a:pPr lvl="1"/>
            <a:r>
              <a:rPr lang="en-US" dirty="0"/>
              <a:t>Binary Sentiment</a:t>
            </a:r>
          </a:p>
          <a:p>
            <a:pPr lvl="2"/>
            <a:r>
              <a:rPr lang="en-US" dirty="0"/>
              <a:t>81% accuracy with 76% negative sentiment recall</a:t>
            </a:r>
          </a:p>
          <a:p>
            <a:pPr lvl="1"/>
            <a:r>
              <a:rPr lang="en-US" dirty="0"/>
              <a:t>Multiclass Sentiment</a:t>
            </a:r>
          </a:p>
          <a:p>
            <a:pPr lvl="2"/>
            <a:r>
              <a:rPr lang="en-US" dirty="0"/>
              <a:t>60% accuracy with 71% negative sentiment recall </a:t>
            </a:r>
          </a:p>
          <a:p>
            <a:pPr lvl="1"/>
            <a:r>
              <a:rPr lang="en-US" dirty="0"/>
              <a:t>Product Predictor</a:t>
            </a:r>
          </a:p>
          <a:p>
            <a:pPr lvl="2"/>
            <a:r>
              <a:rPr lang="en-US" dirty="0"/>
              <a:t>91% of accuracy</a:t>
            </a:r>
          </a:p>
          <a:p>
            <a:pPr marL="0" indent="0">
              <a:buNone/>
            </a:pPr>
            <a:endParaRPr lang="en-US" dirty="0"/>
          </a:p>
        </p:txBody>
      </p:sp>
    </p:spTree>
    <p:extLst>
      <p:ext uri="{BB962C8B-B14F-4D97-AF65-F5344CB8AC3E}">
        <p14:creationId xmlns:p14="http://schemas.microsoft.com/office/powerpoint/2010/main" val="3600055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Recommendations 1 – Binary Sentiments</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p:txBody>
          <a:bodyPr>
            <a:normAutofit/>
          </a:bodyPr>
          <a:lstStyle/>
          <a:p>
            <a:pPr marL="0" indent="0">
              <a:buNone/>
            </a:pPr>
            <a:r>
              <a:rPr lang="en-US" dirty="0"/>
              <a:t>- </a:t>
            </a:r>
            <a:r>
              <a:rPr lang="en-US" dirty="0" err="1"/>
              <a:t>Multilcass</a:t>
            </a:r>
            <a:r>
              <a:rPr lang="en-US" dirty="0"/>
              <a:t> not only complicates the model itself, but also it dilutes negative and positive sentiments together, therefore, we recommend using binary sentiment classification model</a:t>
            </a:r>
          </a:p>
          <a:p>
            <a:pPr marL="0" indent="0">
              <a:buNone/>
            </a:pPr>
            <a:r>
              <a:rPr lang="en-US" dirty="0"/>
              <a:t>    </a:t>
            </a:r>
          </a:p>
        </p:txBody>
      </p:sp>
    </p:spTree>
    <p:extLst>
      <p:ext uri="{BB962C8B-B14F-4D97-AF65-F5344CB8AC3E}">
        <p14:creationId xmlns:p14="http://schemas.microsoft.com/office/powerpoint/2010/main" val="11011811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Recommendations 2 – Models</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a:xfrm>
            <a:off x="838200" y="1825625"/>
            <a:ext cx="10515600" cy="2263155"/>
          </a:xfrm>
        </p:spPr>
        <p:txBody>
          <a:bodyPr>
            <a:normAutofit/>
          </a:bodyPr>
          <a:lstStyle/>
          <a:p>
            <a:pPr marL="0" indent="0">
              <a:buNone/>
            </a:pPr>
            <a:r>
              <a:rPr lang="en-US" dirty="0">
                <a:solidFill>
                  <a:srgbClr val="FFFF00"/>
                </a:solidFill>
              </a:rPr>
              <a:t>1. Best Negative Sentiment Identifier:</a:t>
            </a:r>
          </a:p>
          <a:p>
            <a:pPr marL="0" indent="0">
              <a:buNone/>
            </a:pPr>
            <a:r>
              <a:rPr lang="en-US" dirty="0"/>
              <a:t>logistic regression using word-embedding model [74%]</a:t>
            </a:r>
          </a:p>
          <a:p>
            <a:pPr marL="0" indent="0">
              <a:buNone/>
            </a:pPr>
            <a:r>
              <a:rPr lang="en-US" dirty="0">
                <a:solidFill>
                  <a:srgbClr val="FFFF00"/>
                </a:solidFill>
              </a:rPr>
              <a:t>Pros:					Cons:	</a:t>
            </a:r>
            <a:r>
              <a:rPr lang="en-US" dirty="0"/>
              <a:t>		</a:t>
            </a:r>
          </a:p>
          <a:p>
            <a:pPr marL="0" indent="0">
              <a:buNone/>
            </a:pPr>
            <a:endParaRPr lang="en-US" dirty="0"/>
          </a:p>
        </p:txBody>
      </p:sp>
      <p:sp>
        <p:nvSpPr>
          <p:cNvPr id="4" name="Rectangle 3">
            <a:extLst>
              <a:ext uri="{FF2B5EF4-FFF2-40B4-BE49-F238E27FC236}">
                <a16:creationId xmlns:a16="http://schemas.microsoft.com/office/drawing/2014/main" id="{9EA18151-E01A-4F46-87F7-905E1C387483}"/>
              </a:ext>
            </a:extLst>
          </p:cNvPr>
          <p:cNvSpPr/>
          <p:nvPr/>
        </p:nvSpPr>
        <p:spPr>
          <a:xfrm>
            <a:off x="838200" y="3368779"/>
            <a:ext cx="3830444" cy="646331"/>
          </a:xfrm>
          <a:prstGeom prst="rect">
            <a:avLst/>
          </a:prstGeom>
        </p:spPr>
        <p:txBody>
          <a:bodyPr wrap="square">
            <a:spAutoFit/>
          </a:bodyPr>
          <a:lstStyle/>
          <a:p>
            <a:pPr marL="285750" indent="-285750">
              <a:buFontTx/>
              <a:buChar char="-"/>
            </a:pPr>
            <a:r>
              <a:rPr lang="en-US" dirty="0">
                <a:solidFill>
                  <a:schemeClr val="bg1"/>
                </a:solidFill>
                <a:latin typeface="Gotham Narrow Book" pitchFamily="2" charset="0"/>
              </a:rPr>
              <a:t>Best Negative Recall (74%)</a:t>
            </a:r>
          </a:p>
          <a:p>
            <a:pPr marL="285750" indent="-285750">
              <a:buFontTx/>
              <a:buChar char="-"/>
            </a:pPr>
            <a:r>
              <a:rPr lang="en-US" dirty="0">
                <a:solidFill>
                  <a:schemeClr val="bg1"/>
                </a:solidFill>
                <a:latin typeface="Gotham Narrow Book" pitchFamily="2" charset="0"/>
              </a:rPr>
              <a:t>Good Overall Accuracy (81%)</a:t>
            </a:r>
          </a:p>
        </p:txBody>
      </p:sp>
      <p:sp>
        <p:nvSpPr>
          <p:cNvPr id="5" name="Rectangle 4">
            <a:extLst>
              <a:ext uri="{FF2B5EF4-FFF2-40B4-BE49-F238E27FC236}">
                <a16:creationId xmlns:a16="http://schemas.microsoft.com/office/drawing/2014/main" id="{B59B54C5-BB7A-2946-BC6E-FF8B2BC9E9BC}"/>
              </a:ext>
            </a:extLst>
          </p:cNvPr>
          <p:cNvSpPr/>
          <p:nvPr/>
        </p:nvSpPr>
        <p:spPr>
          <a:xfrm>
            <a:off x="5525429" y="3354963"/>
            <a:ext cx="3830444" cy="369332"/>
          </a:xfrm>
          <a:prstGeom prst="rect">
            <a:avLst/>
          </a:prstGeom>
        </p:spPr>
        <p:txBody>
          <a:bodyPr wrap="square">
            <a:spAutoFit/>
          </a:bodyPr>
          <a:lstStyle/>
          <a:p>
            <a:pPr marL="285750" indent="-285750">
              <a:buFontTx/>
              <a:buChar char="-"/>
            </a:pPr>
            <a:r>
              <a:rPr lang="en-US" dirty="0">
                <a:solidFill>
                  <a:schemeClr val="bg1"/>
                </a:solidFill>
                <a:latin typeface="Gotham Narrow Book" pitchFamily="2" charset="0"/>
              </a:rPr>
              <a:t>Takes longer time (40x longer)</a:t>
            </a:r>
          </a:p>
        </p:txBody>
      </p:sp>
      <p:sp>
        <p:nvSpPr>
          <p:cNvPr id="7" name="Content Placeholder 2">
            <a:extLst>
              <a:ext uri="{FF2B5EF4-FFF2-40B4-BE49-F238E27FC236}">
                <a16:creationId xmlns:a16="http://schemas.microsoft.com/office/drawing/2014/main" id="{D55FBCDD-D72F-354A-9017-B078F9DEE483}"/>
              </a:ext>
            </a:extLst>
          </p:cNvPr>
          <p:cNvSpPr txBox="1">
            <a:spLocks/>
          </p:cNvSpPr>
          <p:nvPr/>
        </p:nvSpPr>
        <p:spPr>
          <a:xfrm>
            <a:off x="838200" y="4148941"/>
            <a:ext cx="10515600" cy="22631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rgbClr val="FFFF00"/>
                </a:solidFill>
              </a:rPr>
              <a:t>2. Best Computing Time Sentiment Identifier:</a:t>
            </a:r>
          </a:p>
          <a:p>
            <a:pPr marL="0" indent="0">
              <a:buFont typeface="Arial" panose="020B0604020202020204" pitchFamily="34" charset="0"/>
              <a:buNone/>
            </a:pPr>
            <a:r>
              <a:rPr lang="en-US" dirty="0"/>
              <a:t>Naïve Bayes’ using TF-IDF model with SMOTE</a:t>
            </a:r>
          </a:p>
          <a:p>
            <a:pPr marL="0" indent="0">
              <a:buFont typeface="Arial" panose="020B0604020202020204" pitchFamily="34" charset="0"/>
              <a:buNone/>
            </a:pPr>
            <a:r>
              <a:rPr lang="en-US" dirty="0">
                <a:solidFill>
                  <a:srgbClr val="FFFF00"/>
                </a:solidFill>
              </a:rPr>
              <a:t>Pros:					Cons:	</a:t>
            </a:r>
            <a:r>
              <a:rPr lang="en-US" dirty="0"/>
              <a:t>		</a:t>
            </a:r>
          </a:p>
          <a:p>
            <a:pPr marL="0" indent="0">
              <a:buFont typeface="Arial" panose="020B0604020202020204" pitchFamily="34" charset="0"/>
              <a:buNone/>
            </a:pPr>
            <a:endParaRPr lang="en-US" dirty="0"/>
          </a:p>
        </p:txBody>
      </p:sp>
      <p:sp>
        <p:nvSpPr>
          <p:cNvPr id="8" name="Rectangle 7">
            <a:extLst>
              <a:ext uri="{FF2B5EF4-FFF2-40B4-BE49-F238E27FC236}">
                <a16:creationId xmlns:a16="http://schemas.microsoft.com/office/drawing/2014/main" id="{5B9DC055-C928-EF44-83FB-F84ADD38D377}"/>
              </a:ext>
            </a:extLst>
          </p:cNvPr>
          <p:cNvSpPr/>
          <p:nvPr/>
        </p:nvSpPr>
        <p:spPr>
          <a:xfrm>
            <a:off x="838200" y="5692095"/>
            <a:ext cx="3830444" cy="646331"/>
          </a:xfrm>
          <a:prstGeom prst="rect">
            <a:avLst/>
          </a:prstGeom>
        </p:spPr>
        <p:txBody>
          <a:bodyPr wrap="square">
            <a:spAutoFit/>
          </a:bodyPr>
          <a:lstStyle/>
          <a:p>
            <a:pPr marL="285750" indent="-285750">
              <a:buFontTx/>
              <a:buChar char="-"/>
            </a:pPr>
            <a:r>
              <a:rPr lang="en-US" dirty="0">
                <a:solidFill>
                  <a:schemeClr val="bg1"/>
                </a:solidFill>
                <a:latin typeface="Gotham Narrow Book" pitchFamily="2" charset="0"/>
              </a:rPr>
              <a:t>Best Computing Time</a:t>
            </a:r>
          </a:p>
          <a:p>
            <a:pPr marL="285750" indent="-285750">
              <a:buFontTx/>
              <a:buChar char="-"/>
            </a:pPr>
            <a:r>
              <a:rPr lang="en-US" dirty="0">
                <a:solidFill>
                  <a:schemeClr val="bg1"/>
                </a:solidFill>
                <a:latin typeface="Gotham Narrow Book" pitchFamily="2" charset="0"/>
              </a:rPr>
              <a:t>Good Negative Recall (70.8%)</a:t>
            </a:r>
          </a:p>
        </p:txBody>
      </p:sp>
      <p:sp>
        <p:nvSpPr>
          <p:cNvPr id="9" name="Rectangle 8">
            <a:extLst>
              <a:ext uri="{FF2B5EF4-FFF2-40B4-BE49-F238E27FC236}">
                <a16:creationId xmlns:a16="http://schemas.microsoft.com/office/drawing/2014/main" id="{10A4E830-2AC7-9941-9D29-C37B7E69D313}"/>
              </a:ext>
            </a:extLst>
          </p:cNvPr>
          <p:cNvSpPr/>
          <p:nvPr/>
        </p:nvSpPr>
        <p:spPr>
          <a:xfrm>
            <a:off x="5525428" y="5678279"/>
            <a:ext cx="5432503" cy="646331"/>
          </a:xfrm>
          <a:prstGeom prst="rect">
            <a:avLst/>
          </a:prstGeom>
        </p:spPr>
        <p:txBody>
          <a:bodyPr wrap="square">
            <a:spAutoFit/>
          </a:bodyPr>
          <a:lstStyle/>
          <a:p>
            <a:pPr marL="285750" indent="-285750">
              <a:buFontTx/>
              <a:buChar char="-"/>
            </a:pPr>
            <a:r>
              <a:rPr lang="en-US" dirty="0">
                <a:solidFill>
                  <a:schemeClr val="bg1"/>
                </a:solidFill>
                <a:latin typeface="Gotham Narrow Book" pitchFamily="2" charset="0"/>
              </a:rPr>
              <a:t>Uses SMOTE – Synthetically generated data</a:t>
            </a:r>
          </a:p>
          <a:p>
            <a:r>
              <a:rPr lang="en-US" dirty="0">
                <a:solidFill>
                  <a:schemeClr val="bg1"/>
                </a:solidFill>
                <a:latin typeface="Gotham Narrow Book" pitchFamily="2" charset="0"/>
              </a:rPr>
              <a:t>*Further studies need to be done for consistency</a:t>
            </a:r>
          </a:p>
        </p:txBody>
      </p:sp>
      <p:cxnSp>
        <p:nvCxnSpPr>
          <p:cNvPr id="11" name="Straight Connector 10">
            <a:extLst>
              <a:ext uri="{FF2B5EF4-FFF2-40B4-BE49-F238E27FC236}">
                <a16:creationId xmlns:a16="http://schemas.microsoft.com/office/drawing/2014/main" id="{25804DBB-8338-754A-B924-1C64D93C21EB}"/>
              </a:ext>
            </a:extLst>
          </p:cNvPr>
          <p:cNvCxnSpPr/>
          <p:nvPr/>
        </p:nvCxnSpPr>
        <p:spPr>
          <a:xfrm>
            <a:off x="892098" y="4088780"/>
            <a:ext cx="9865112" cy="0"/>
          </a:xfrm>
          <a:prstGeom prst="line">
            <a:avLst/>
          </a:prstGeom>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7838575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Future Direction</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a:xfrm>
            <a:off x="838200" y="1825625"/>
            <a:ext cx="10515600" cy="4738726"/>
          </a:xfrm>
        </p:spPr>
        <p:txBody>
          <a:bodyPr>
            <a:normAutofit fontScale="62500" lnSpcReduction="20000"/>
          </a:bodyPr>
          <a:lstStyle/>
          <a:p>
            <a:pPr marL="0" indent="0">
              <a:buNone/>
            </a:pPr>
            <a:r>
              <a:rPr lang="en-US" dirty="0">
                <a:solidFill>
                  <a:srgbClr val="FFFF00"/>
                </a:solidFill>
              </a:rPr>
              <a:t>[1] Further data acquisition:</a:t>
            </a:r>
          </a:p>
          <a:p>
            <a:pPr>
              <a:buFontTx/>
              <a:buChar char="-"/>
            </a:pPr>
            <a:r>
              <a:rPr lang="en-US" dirty="0"/>
              <a:t>Due to imbalance in data, our model suffered. Acquiring similar datasets with more balanced classes would increase our model's performance and reliability.</a:t>
            </a:r>
          </a:p>
          <a:p>
            <a:pPr marL="0" indent="0">
              <a:buNone/>
            </a:pPr>
            <a:endParaRPr lang="en-US" dirty="0"/>
          </a:p>
          <a:p>
            <a:pPr marL="0" indent="0">
              <a:buNone/>
            </a:pPr>
            <a:r>
              <a:rPr lang="en-US" dirty="0">
                <a:solidFill>
                  <a:srgbClr val="FFFF00"/>
                </a:solidFill>
              </a:rPr>
              <a:t>[2] Real time Twitter analysis</a:t>
            </a:r>
          </a:p>
          <a:p>
            <a:pPr>
              <a:buFontTx/>
              <a:buChar char="-"/>
            </a:pPr>
            <a:r>
              <a:rPr lang="en-US" dirty="0"/>
              <a:t>Have this model refined and put in a production so that it can monitor tweets real time and analyze and negative flags about any particular product.</a:t>
            </a:r>
          </a:p>
          <a:p>
            <a:pPr marL="0" indent="0">
              <a:buNone/>
            </a:pPr>
            <a:endParaRPr lang="en-US" dirty="0"/>
          </a:p>
          <a:p>
            <a:pPr marL="0" indent="0">
              <a:buNone/>
            </a:pPr>
            <a:r>
              <a:rPr lang="en-US" dirty="0">
                <a:solidFill>
                  <a:srgbClr val="FFFF00"/>
                </a:solidFill>
              </a:rPr>
              <a:t>[3] Research various costs between models</a:t>
            </a:r>
          </a:p>
          <a:p>
            <a:pPr>
              <a:buFontTx/>
              <a:buChar char="-"/>
            </a:pPr>
            <a:r>
              <a:rPr lang="en-US" dirty="0"/>
              <a:t>Different models have different strengths and weaknesses, and we believe researching different costs including computing and labor costs using different models would allow us to choose a better model</a:t>
            </a:r>
          </a:p>
          <a:p>
            <a:pPr>
              <a:buFontTx/>
              <a:buChar char="-"/>
            </a:pPr>
            <a:endParaRPr lang="en-US" dirty="0"/>
          </a:p>
          <a:p>
            <a:pPr marL="0" indent="0">
              <a:buNone/>
            </a:pPr>
            <a:r>
              <a:rPr lang="en-US" dirty="0">
                <a:solidFill>
                  <a:srgbClr val="FFFF00"/>
                </a:solidFill>
              </a:rPr>
              <a:t>[4] Try different NLP techniques</a:t>
            </a:r>
          </a:p>
          <a:p>
            <a:pPr>
              <a:buFontTx/>
              <a:buChar char="-"/>
            </a:pPr>
            <a:r>
              <a:rPr lang="en-US" dirty="0"/>
              <a:t>There are so many different NLP techniques and they are growing due to works of so many different research entities. It would be very valuable to try different approach including skip-gram and even deep learning NLP for this project.</a:t>
            </a:r>
          </a:p>
          <a:p>
            <a:pPr>
              <a:buFontTx/>
              <a:buChar char="-"/>
            </a:pPr>
            <a:endParaRPr lang="en-US" dirty="0"/>
          </a:p>
          <a:p>
            <a:pPr>
              <a:buFontTx/>
              <a:buChar char="-"/>
            </a:pPr>
            <a:endParaRPr lang="en-US" dirty="0"/>
          </a:p>
          <a:p>
            <a:pPr>
              <a:buFontTx/>
              <a:buChar char="-"/>
            </a:pPr>
            <a:endParaRPr lang="en-US" dirty="0"/>
          </a:p>
        </p:txBody>
      </p:sp>
    </p:spTree>
    <p:extLst>
      <p:ext uri="{BB962C8B-B14F-4D97-AF65-F5344CB8AC3E}">
        <p14:creationId xmlns:p14="http://schemas.microsoft.com/office/powerpoint/2010/main" val="2594014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a:xfrm>
            <a:off x="838200" y="2677401"/>
            <a:ext cx="10515600" cy="1325563"/>
          </a:xfrm>
        </p:spPr>
        <p:txBody>
          <a:bodyPr>
            <a:normAutofit/>
          </a:bodyPr>
          <a:lstStyle/>
          <a:p>
            <a:r>
              <a:rPr lang="en-US" sz="6000" dirty="0"/>
              <a:t>Thank you for listening</a:t>
            </a:r>
          </a:p>
        </p:txBody>
      </p:sp>
    </p:spTree>
    <p:extLst>
      <p:ext uri="{BB962C8B-B14F-4D97-AF65-F5344CB8AC3E}">
        <p14:creationId xmlns:p14="http://schemas.microsoft.com/office/powerpoint/2010/main" val="833529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Appendix</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42998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40DAB-BDB6-FD4E-B423-736969B034AC}"/>
              </a:ext>
            </a:extLst>
          </p:cNvPr>
          <p:cNvSpPr>
            <a:spLocks noGrp="1"/>
          </p:cNvSpPr>
          <p:nvPr>
            <p:ph type="title"/>
          </p:nvPr>
        </p:nvSpPr>
        <p:spPr/>
        <p:txBody>
          <a:bodyPr/>
          <a:lstStyle/>
          <a:p>
            <a:endParaRPr lang="en-US"/>
          </a:p>
        </p:txBody>
      </p:sp>
      <p:pic>
        <p:nvPicPr>
          <p:cNvPr id="5" name="Content Placeholder 4" descr="A picture containing person, crowd&#10;&#10;Description automatically generated">
            <a:extLst>
              <a:ext uri="{FF2B5EF4-FFF2-40B4-BE49-F238E27FC236}">
                <a16:creationId xmlns:a16="http://schemas.microsoft.com/office/drawing/2014/main" id="{8CF7E0C1-A9EA-A94F-B9A1-9010C8345CA0}"/>
              </a:ext>
            </a:extLst>
          </p:cNvPr>
          <p:cNvPicPr>
            <a:picLocks noGrp="1" noChangeAspect="1"/>
          </p:cNvPicPr>
          <p:nvPr>
            <p:ph idx="1"/>
          </p:nvPr>
        </p:nvPicPr>
        <p:blipFill rotWithShape="1">
          <a:blip r:embed="rId3"/>
          <a:srcRect r="11793" b="1968"/>
          <a:stretch/>
        </p:blipFill>
        <p:spPr>
          <a:xfrm>
            <a:off x="2935995" y="1"/>
            <a:ext cx="9256006" cy="6858000"/>
          </a:xfrm>
          <a:gradFill>
            <a:gsLst>
              <a:gs pos="9000">
                <a:schemeClr val="bg1">
                  <a:alpha val="54000"/>
                  <a:lumMod val="11000"/>
                </a:schemeClr>
              </a:gs>
              <a:gs pos="99000">
                <a:schemeClr val="tx1"/>
              </a:gs>
            </a:gsLst>
            <a:lin ang="0" scaled="1"/>
          </a:gradFill>
        </p:spPr>
      </p:pic>
      <p:sp>
        <p:nvSpPr>
          <p:cNvPr id="6" name="Rectangle 5">
            <a:extLst>
              <a:ext uri="{FF2B5EF4-FFF2-40B4-BE49-F238E27FC236}">
                <a16:creationId xmlns:a16="http://schemas.microsoft.com/office/drawing/2014/main" id="{1A5D2EE7-BF02-1341-BE00-4D2746F645E7}"/>
              </a:ext>
            </a:extLst>
          </p:cNvPr>
          <p:cNvSpPr/>
          <p:nvPr/>
        </p:nvSpPr>
        <p:spPr>
          <a:xfrm>
            <a:off x="0" y="6264"/>
            <a:ext cx="12192000" cy="6858000"/>
          </a:xfrm>
          <a:prstGeom prst="rect">
            <a:avLst/>
          </a:prstGeom>
          <a:gradFill flip="none" rotWithShape="1">
            <a:gsLst>
              <a:gs pos="100000">
                <a:srgbClr val="0E0E0E">
                  <a:alpha val="0"/>
                </a:srgbClr>
              </a:gs>
              <a:gs pos="43000">
                <a:schemeClr val="bg1">
                  <a:alpha val="93000"/>
                  <a:lumMod val="0"/>
                </a:schemeClr>
              </a:gs>
              <a:gs pos="0">
                <a:schemeClr val="tx1"/>
              </a:gs>
            </a:gsLst>
            <a:lin ang="0" scaled="1"/>
            <a:tileRect/>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97BD2443-8827-0549-B852-5662AFDB196D}"/>
              </a:ext>
            </a:extLst>
          </p:cNvPr>
          <p:cNvSpPr txBox="1">
            <a:spLocks/>
          </p:cNvSpPr>
          <p:nvPr/>
        </p:nvSpPr>
        <p:spPr>
          <a:xfrm>
            <a:off x="990600" y="517525"/>
            <a:ext cx="5284939" cy="24135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lumMod val="95000"/>
                  </a:schemeClr>
                </a:solidFill>
                <a:latin typeface="Gotham Narrow Book" pitchFamily="2" charset="0"/>
                <a:ea typeface="+mj-ea"/>
                <a:cs typeface="+mj-cs"/>
              </a:defRPr>
            </a:lvl1pPr>
          </a:lstStyle>
          <a:p>
            <a:r>
              <a:rPr lang="en-US" sz="5400" b="1" dirty="0">
                <a:solidFill>
                  <a:srgbClr val="ABD3F7"/>
                </a:solidFill>
              </a:rPr>
              <a:t>The Importance </a:t>
            </a:r>
          </a:p>
          <a:p>
            <a:pPr algn="ctr"/>
            <a:r>
              <a:rPr lang="en-US" sz="2000" b="1" dirty="0">
                <a:solidFill>
                  <a:srgbClr val="ABD3F7"/>
                </a:solidFill>
              </a:rPr>
              <a:t>of </a:t>
            </a:r>
          </a:p>
          <a:p>
            <a:r>
              <a:rPr lang="en-US" sz="5400" b="1" dirty="0">
                <a:solidFill>
                  <a:srgbClr val="ABD3F7"/>
                </a:solidFill>
              </a:rPr>
              <a:t>Communication</a:t>
            </a:r>
          </a:p>
        </p:txBody>
      </p:sp>
      <p:sp>
        <p:nvSpPr>
          <p:cNvPr id="9" name="Content Placeholder 2">
            <a:extLst>
              <a:ext uri="{FF2B5EF4-FFF2-40B4-BE49-F238E27FC236}">
                <a16:creationId xmlns:a16="http://schemas.microsoft.com/office/drawing/2014/main" id="{0BDAEFA5-74A0-B542-8456-7D8C8CCBA87B}"/>
              </a:ext>
            </a:extLst>
          </p:cNvPr>
          <p:cNvSpPr txBox="1">
            <a:spLocks/>
          </p:cNvSpPr>
          <p:nvPr/>
        </p:nvSpPr>
        <p:spPr>
          <a:xfrm>
            <a:off x="838201" y="3093927"/>
            <a:ext cx="5612704" cy="30830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200" dirty="0"/>
          </a:p>
        </p:txBody>
      </p:sp>
      <p:sp>
        <p:nvSpPr>
          <p:cNvPr id="10" name="Content Placeholder 2">
            <a:extLst>
              <a:ext uri="{FF2B5EF4-FFF2-40B4-BE49-F238E27FC236}">
                <a16:creationId xmlns:a16="http://schemas.microsoft.com/office/drawing/2014/main" id="{83FB5481-4F76-4240-88C0-4287D8AD3A04}"/>
              </a:ext>
            </a:extLst>
          </p:cNvPr>
          <p:cNvSpPr txBox="1">
            <a:spLocks/>
          </p:cNvSpPr>
          <p:nvPr/>
        </p:nvSpPr>
        <p:spPr>
          <a:xfrm>
            <a:off x="990599" y="2768045"/>
            <a:ext cx="7710499" cy="37248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“Our beliefs and perceptions of reality, and the choices we make, are largely conditioned on how others see and evaluate the world”</a:t>
            </a:r>
          </a:p>
          <a:p>
            <a:pPr marL="0" indent="0">
              <a:buNone/>
            </a:pPr>
            <a:r>
              <a:rPr lang="en-US" sz="2800" dirty="0"/>
              <a:t>					</a:t>
            </a:r>
          </a:p>
          <a:p>
            <a:pPr marL="0" indent="0">
              <a:buNone/>
            </a:pPr>
            <a:r>
              <a:rPr lang="en-US" sz="2000" i="1" dirty="0"/>
              <a:t>- Bing Liu , University of Illinois, Chicago</a:t>
            </a:r>
          </a:p>
        </p:txBody>
      </p:sp>
    </p:spTree>
    <p:extLst>
      <p:ext uri="{BB962C8B-B14F-4D97-AF65-F5344CB8AC3E}">
        <p14:creationId xmlns:p14="http://schemas.microsoft.com/office/powerpoint/2010/main" val="2225434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a:extLst>
              <a:ext uri="{FF2B5EF4-FFF2-40B4-BE49-F238E27FC236}">
                <a16:creationId xmlns:a16="http://schemas.microsoft.com/office/drawing/2014/main" id="{3AF921A1-B5DD-A04F-9D09-A91A3F350962}"/>
              </a:ext>
            </a:extLst>
          </p:cNvPr>
          <p:cNvPicPr>
            <a:picLocks noChangeAspect="1"/>
          </p:cNvPicPr>
          <p:nvPr/>
        </p:nvPicPr>
        <p:blipFill rotWithShape="1">
          <a:blip r:embed="rId3"/>
          <a:srcRect r="14521"/>
          <a:stretch/>
        </p:blipFill>
        <p:spPr>
          <a:xfrm>
            <a:off x="4364181" y="-8329"/>
            <a:ext cx="7844884" cy="6883131"/>
          </a:xfrm>
          <a:prstGeom prst="rect">
            <a:avLst/>
          </a:prstGeom>
        </p:spPr>
      </p:pic>
      <p:sp>
        <p:nvSpPr>
          <p:cNvPr id="8" name="Rectangle 7">
            <a:extLst>
              <a:ext uri="{FF2B5EF4-FFF2-40B4-BE49-F238E27FC236}">
                <a16:creationId xmlns:a16="http://schemas.microsoft.com/office/drawing/2014/main" id="{94A4744B-E050-8948-A8BF-4D8AB0A40734}"/>
              </a:ext>
            </a:extLst>
          </p:cNvPr>
          <p:cNvSpPr/>
          <p:nvPr/>
        </p:nvSpPr>
        <p:spPr>
          <a:xfrm>
            <a:off x="17065" y="0"/>
            <a:ext cx="12192000" cy="6858000"/>
          </a:xfrm>
          <a:prstGeom prst="rect">
            <a:avLst/>
          </a:prstGeom>
          <a:gradFill flip="none" rotWithShape="1">
            <a:gsLst>
              <a:gs pos="100000">
                <a:srgbClr val="0E0E0E">
                  <a:alpha val="0"/>
                </a:srgbClr>
              </a:gs>
              <a:gs pos="48000">
                <a:srgbClr val="070707"/>
              </a:gs>
              <a:gs pos="0">
                <a:schemeClr val="tx1"/>
              </a:gs>
            </a:gsLst>
            <a:lin ang="0" scaled="1"/>
            <a:tileRect/>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989B949F-76CA-5F4B-AF44-556623FB760E}"/>
              </a:ext>
            </a:extLst>
          </p:cNvPr>
          <p:cNvSpPr txBox="1">
            <a:spLocks/>
          </p:cNvSpPr>
          <p:nvPr/>
        </p:nvSpPr>
        <p:spPr>
          <a:xfrm>
            <a:off x="990600" y="517525"/>
            <a:ext cx="5284939" cy="24135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lumMod val="95000"/>
                  </a:schemeClr>
                </a:solidFill>
                <a:latin typeface="Gotham Narrow Book" pitchFamily="2" charset="0"/>
                <a:ea typeface="+mj-ea"/>
                <a:cs typeface="+mj-cs"/>
              </a:defRPr>
            </a:lvl1pPr>
          </a:lstStyle>
          <a:p>
            <a:r>
              <a:rPr lang="en-US" sz="5400" b="1" dirty="0">
                <a:solidFill>
                  <a:srgbClr val="098ABD"/>
                </a:solidFill>
              </a:rPr>
              <a:t>Twitter</a:t>
            </a:r>
          </a:p>
        </p:txBody>
      </p:sp>
      <p:sp>
        <p:nvSpPr>
          <p:cNvPr id="10" name="Content Placeholder 2">
            <a:extLst>
              <a:ext uri="{FF2B5EF4-FFF2-40B4-BE49-F238E27FC236}">
                <a16:creationId xmlns:a16="http://schemas.microsoft.com/office/drawing/2014/main" id="{CA068108-F21B-1C40-A7E4-D42657B9F151}"/>
              </a:ext>
            </a:extLst>
          </p:cNvPr>
          <p:cNvSpPr txBox="1">
            <a:spLocks/>
          </p:cNvSpPr>
          <p:nvPr/>
        </p:nvSpPr>
        <p:spPr>
          <a:xfrm>
            <a:off x="990599" y="2768046"/>
            <a:ext cx="7710499" cy="15062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US" sz="2800" dirty="0"/>
          </a:p>
        </p:txBody>
      </p:sp>
      <p:sp>
        <p:nvSpPr>
          <p:cNvPr id="11" name="Content Placeholder 2">
            <a:extLst>
              <a:ext uri="{FF2B5EF4-FFF2-40B4-BE49-F238E27FC236}">
                <a16:creationId xmlns:a16="http://schemas.microsoft.com/office/drawing/2014/main" id="{A9F47EB8-69B9-BC43-95FB-C92FC15F1A17}"/>
              </a:ext>
            </a:extLst>
          </p:cNvPr>
          <p:cNvSpPr txBox="1">
            <a:spLocks/>
          </p:cNvSpPr>
          <p:nvPr/>
        </p:nvSpPr>
        <p:spPr>
          <a:xfrm>
            <a:off x="1142999" y="2310063"/>
            <a:ext cx="6691580" cy="4182812"/>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2400" dirty="0"/>
              <a:t>145 million daily users</a:t>
            </a:r>
          </a:p>
          <a:p>
            <a:pPr marL="0" indent="0">
              <a:lnSpc>
                <a:spcPct val="150000"/>
              </a:lnSpc>
              <a:buNone/>
            </a:pPr>
            <a:r>
              <a:rPr lang="en-US" sz="2400" dirty="0"/>
              <a:t>22% of Americans are on Twitter</a:t>
            </a:r>
          </a:p>
          <a:p>
            <a:pPr marL="0" indent="0">
              <a:lnSpc>
                <a:spcPct val="150000"/>
              </a:lnSpc>
              <a:buNone/>
            </a:pPr>
            <a:r>
              <a:rPr lang="en-US" sz="2400" dirty="0"/>
              <a:t>500 million tweets sent each day</a:t>
            </a:r>
          </a:p>
          <a:p>
            <a:pPr marL="0" indent="0">
              <a:lnSpc>
                <a:spcPct val="150000"/>
              </a:lnSpc>
              <a:buNone/>
            </a:pPr>
            <a:r>
              <a:rPr lang="en-US" sz="2400" dirty="0"/>
              <a:t>65.8% of US companies use Twitter for marketing</a:t>
            </a:r>
          </a:p>
          <a:p>
            <a:pPr marL="0" indent="0">
              <a:lnSpc>
                <a:spcPct val="150000"/>
              </a:lnSpc>
              <a:buNone/>
            </a:pPr>
            <a:r>
              <a:rPr lang="en-US" sz="2400" dirty="0"/>
              <a:t>80% of Twitter users have mentioned a brand in a tweet</a:t>
            </a:r>
          </a:p>
          <a:p>
            <a:pPr marL="0" indent="0">
              <a:lnSpc>
                <a:spcPct val="150000"/>
              </a:lnSpc>
              <a:buNone/>
            </a:pPr>
            <a:r>
              <a:rPr lang="en-US" sz="2400" dirty="0"/>
              <a:t>77% of Twitter users feel more positive when their tweet has been replied to.</a:t>
            </a:r>
          </a:p>
          <a:p>
            <a:pPr marL="0" indent="0">
              <a:lnSpc>
                <a:spcPct val="150000"/>
              </a:lnSpc>
              <a:buNone/>
            </a:pPr>
            <a:endParaRPr lang="en-US" sz="2400" dirty="0"/>
          </a:p>
          <a:p>
            <a:pPr marL="0" indent="0">
              <a:lnSpc>
                <a:spcPct val="150000"/>
              </a:lnSpc>
              <a:buNone/>
            </a:pPr>
            <a:endParaRPr lang="en-US" sz="2400" dirty="0"/>
          </a:p>
        </p:txBody>
      </p:sp>
    </p:spTree>
    <p:extLst>
      <p:ext uri="{BB962C8B-B14F-4D97-AF65-F5344CB8AC3E}">
        <p14:creationId xmlns:p14="http://schemas.microsoft.com/office/powerpoint/2010/main" val="3927955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dark&#10;&#10;Description automatically generated">
            <a:extLst>
              <a:ext uri="{FF2B5EF4-FFF2-40B4-BE49-F238E27FC236}">
                <a16:creationId xmlns:a16="http://schemas.microsoft.com/office/drawing/2014/main" id="{4E548F05-3A25-1E47-BA14-97668494A999}"/>
              </a:ext>
            </a:extLst>
          </p:cNvPr>
          <p:cNvPicPr>
            <a:picLocks noChangeAspect="1"/>
          </p:cNvPicPr>
          <p:nvPr/>
        </p:nvPicPr>
        <p:blipFill>
          <a:blip r:embed="rId2"/>
          <a:stretch>
            <a:fillRect/>
          </a:stretch>
        </p:blipFill>
        <p:spPr>
          <a:xfrm>
            <a:off x="1905000" y="0"/>
            <a:ext cx="10287000" cy="6858000"/>
          </a:xfrm>
          <a:prstGeom prst="rect">
            <a:avLst/>
          </a:prstGeom>
        </p:spPr>
      </p:pic>
      <p:sp>
        <p:nvSpPr>
          <p:cNvPr id="6" name="Rectangle 5">
            <a:extLst>
              <a:ext uri="{FF2B5EF4-FFF2-40B4-BE49-F238E27FC236}">
                <a16:creationId xmlns:a16="http://schemas.microsoft.com/office/drawing/2014/main" id="{903B1460-504C-BF48-98BA-1D8B606223C0}"/>
              </a:ext>
            </a:extLst>
          </p:cNvPr>
          <p:cNvSpPr/>
          <p:nvPr/>
        </p:nvSpPr>
        <p:spPr>
          <a:xfrm>
            <a:off x="0" y="0"/>
            <a:ext cx="12192000" cy="6858000"/>
          </a:xfrm>
          <a:prstGeom prst="rect">
            <a:avLst/>
          </a:prstGeom>
          <a:gradFill>
            <a:gsLst>
              <a:gs pos="100000">
                <a:srgbClr val="0E0E0E">
                  <a:alpha val="0"/>
                </a:srgbClr>
              </a:gs>
              <a:gs pos="30000">
                <a:schemeClr val="bg1">
                  <a:alpha val="93000"/>
                  <a:lumMod val="0"/>
                </a:schemeClr>
              </a:gs>
              <a:gs pos="0">
                <a:schemeClr val="tx1"/>
              </a:gs>
            </a:gsLst>
            <a:lin ang="0" scaled="1"/>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285A673-949F-394E-8163-584D2A198F82}"/>
              </a:ext>
            </a:extLst>
          </p:cNvPr>
          <p:cNvSpPr>
            <a:spLocks noGrp="1"/>
          </p:cNvSpPr>
          <p:nvPr>
            <p:ph type="title"/>
          </p:nvPr>
        </p:nvSpPr>
        <p:spPr>
          <a:xfrm>
            <a:off x="838200" y="365125"/>
            <a:ext cx="4838395" cy="1325563"/>
          </a:xfrm>
        </p:spPr>
        <p:txBody>
          <a:bodyPr>
            <a:normAutofit/>
          </a:bodyPr>
          <a:lstStyle/>
          <a:p>
            <a:r>
              <a:rPr lang="en-US" sz="7200" dirty="0">
                <a:solidFill>
                  <a:srgbClr val="FFFEFB"/>
                </a:solidFill>
              </a:rPr>
              <a:t>Goals</a:t>
            </a:r>
          </a:p>
        </p:txBody>
      </p:sp>
      <p:sp>
        <p:nvSpPr>
          <p:cNvPr id="3" name="Content Placeholder 2">
            <a:extLst>
              <a:ext uri="{FF2B5EF4-FFF2-40B4-BE49-F238E27FC236}">
                <a16:creationId xmlns:a16="http://schemas.microsoft.com/office/drawing/2014/main" id="{DFBB377F-17A9-B84B-88D3-F338B7E56803}"/>
              </a:ext>
            </a:extLst>
          </p:cNvPr>
          <p:cNvSpPr>
            <a:spLocks noGrp="1"/>
          </p:cNvSpPr>
          <p:nvPr>
            <p:ph idx="1"/>
          </p:nvPr>
        </p:nvSpPr>
        <p:spPr/>
        <p:txBody>
          <a:bodyPr/>
          <a:lstStyle/>
          <a:p>
            <a:pPr marL="0" indent="0">
              <a:buNone/>
            </a:pPr>
            <a:r>
              <a:rPr lang="en-US" dirty="0"/>
              <a:t>Create a model that can</a:t>
            </a:r>
          </a:p>
          <a:p>
            <a:pPr marL="0" indent="0">
              <a:buNone/>
            </a:pPr>
            <a:r>
              <a:rPr lang="en-US" dirty="0"/>
              <a:t>	</a:t>
            </a:r>
          </a:p>
          <a:p>
            <a:pPr marL="0" indent="0">
              <a:buNone/>
            </a:pPr>
            <a:r>
              <a:rPr lang="en-US" dirty="0"/>
              <a:t>	[1] Flag the company when there is a negative tweet about 		     their specific product</a:t>
            </a:r>
          </a:p>
          <a:p>
            <a:pPr marL="0" indent="0">
              <a:buNone/>
            </a:pPr>
            <a:endParaRPr lang="en-US" dirty="0"/>
          </a:p>
          <a:p>
            <a:pPr marL="0" indent="0">
              <a:buNone/>
            </a:pPr>
            <a:r>
              <a:rPr lang="en-US" dirty="0"/>
              <a:t>	[2] Correctly identify which product</a:t>
            </a:r>
          </a:p>
          <a:p>
            <a:pPr marL="0" indent="0">
              <a:buNone/>
            </a:pPr>
            <a:endParaRPr lang="en-US" dirty="0"/>
          </a:p>
          <a:p>
            <a:pPr marL="0" indent="0">
              <a:buNone/>
            </a:pPr>
            <a:r>
              <a:rPr lang="en-US" dirty="0"/>
              <a:t>	[3] Correctly classify tweets into negative, neutral, and 	     	      positive sentiments</a:t>
            </a:r>
          </a:p>
        </p:txBody>
      </p:sp>
    </p:spTree>
    <p:extLst>
      <p:ext uri="{BB962C8B-B14F-4D97-AF65-F5344CB8AC3E}">
        <p14:creationId xmlns:p14="http://schemas.microsoft.com/office/powerpoint/2010/main" val="887853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2BD93-729E-2C4B-8410-DD615ED15103}"/>
              </a:ext>
            </a:extLst>
          </p:cNvPr>
          <p:cNvSpPr>
            <a:spLocks noGrp="1"/>
          </p:cNvSpPr>
          <p:nvPr>
            <p:ph type="title"/>
          </p:nvPr>
        </p:nvSpPr>
        <p:spPr/>
        <p:txBody>
          <a:bodyPr/>
          <a:lstStyle/>
          <a:p>
            <a:r>
              <a:rPr lang="en-US" dirty="0"/>
              <a:t>EDA: Positive and Negative Sentiments</a:t>
            </a:r>
          </a:p>
        </p:txBody>
      </p:sp>
      <p:pic>
        <p:nvPicPr>
          <p:cNvPr id="5" name="Picture 4">
            <a:extLst>
              <a:ext uri="{FF2B5EF4-FFF2-40B4-BE49-F238E27FC236}">
                <a16:creationId xmlns:a16="http://schemas.microsoft.com/office/drawing/2014/main" id="{524E0E2C-D9F3-064A-B635-E24C71CD95D6}"/>
              </a:ext>
            </a:extLst>
          </p:cNvPr>
          <p:cNvPicPr>
            <a:picLocks noChangeAspect="1"/>
          </p:cNvPicPr>
          <p:nvPr/>
        </p:nvPicPr>
        <p:blipFill>
          <a:blip r:embed="rId3"/>
          <a:stretch>
            <a:fillRect/>
          </a:stretch>
        </p:blipFill>
        <p:spPr>
          <a:xfrm>
            <a:off x="0" y="1267508"/>
            <a:ext cx="12192000" cy="5365160"/>
          </a:xfrm>
          <a:prstGeom prst="rect">
            <a:avLst/>
          </a:prstGeom>
        </p:spPr>
      </p:pic>
      <p:sp>
        <p:nvSpPr>
          <p:cNvPr id="8" name="TextBox 7">
            <a:extLst>
              <a:ext uri="{FF2B5EF4-FFF2-40B4-BE49-F238E27FC236}">
                <a16:creationId xmlns:a16="http://schemas.microsoft.com/office/drawing/2014/main" id="{B2E2763E-F55A-2342-B2A7-EB88D6B6E5CB}"/>
              </a:ext>
            </a:extLst>
          </p:cNvPr>
          <p:cNvSpPr txBox="1"/>
          <p:nvPr/>
        </p:nvSpPr>
        <p:spPr>
          <a:xfrm>
            <a:off x="156118" y="1690688"/>
            <a:ext cx="2840906" cy="461665"/>
          </a:xfrm>
          <a:prstGeom prst="rect">
            <a:avLst/>
          </a:prstGeom>
          <a:noFill/>
        </p:spPr>
        <p:txBody>
          <a:bodyPr wrap="none" rtlCol="0">
            <a:spAutoFit/>
          </a:bodyPr>
          <a:lstStyle/>
          <a:p>
            <a:r>
              <a:rPr lang="en-US" sz="2400" dirty="0">
                <a:latin typeface="Gotham Narrow Medium" pitchFamily="2" charset="0"/>
              </a:rPr>
              <a:t>Positive Sentiments</a:t>
            </a:r>
          </a:p>
        </p:txBody>
      </p:sp>
      <p:sp>
        <p:nvSpPr>
          <p:cNvPr id="10" name="TextBox 9">
            <a:extLst>
              <a:ext uri="{FF2B5EF4-FFF2-40B4-BE49-F238E27FC236}">
                <a16:creationId xmlns:a16="http://schemas.microsoft.com/office/drawing/2014/main" id="{AF810C5A-C6B8-9A47-9F3A-F9AFF0C376D7}"/>
              </a:ext>
            </a:extLst>
          </p:cNvPr>
          <p:cNvSpPr txBox="1"/>
          <p:nvPr/>
        </p:nvSpPr>
        <p:spPr>
          <a:xfrm>
            <a:off x="6233533" y="1690687"/>
            <a:ext cx="2981970" cy="461665"/>
          </a:xfrm>
          <a:prstGeom prst="rect">
            <a:avLst/>
          </a:prstGeom>
          <a:noFill/>
        </p:spPr>
        <p:txBody>
          <a:bodyPr wrap="none" rtlCol="0">
            <a:spAutoFit/>
          </a:bodyPr>
          <a:lstStyle/>
          <a:p>
            <a:r>
              <a:rPr lang="en-US" sz="2400" dirty="0">
                <a:latin typeface="Gotham Narrow Medium" pitchFamily="2" charset="0"/>
              </a:rPr>
              <a:t>Negative Sentiments</a:t>
            </a:r>
          </a:p>
        </p:txBody>
      </p:sp>
    </p:spTree>
    <p:extLst>
      <p:ext uri="{BB962C8B-B14F-4D97-AF65-F5344CB8AC3E}">
        <p14:creationId xmlns:p14="http://schemas.microsoft.com/office/powerpoint/2010/main" val="377351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01FE5-6FF0-8444-AD3C-94DB6A1F5A49}"/>
              </a:ext>
            </a:extLst>
          </p:cNvPr>
          <p:cNvSpPr>
            <a:spLocks noGrp="1"/>
          </p:cNvSpPr>
          <p:nvPr>
            <p:ph type="title"/>
          </p:nvPr>
        </p:nvSpPr>
        <p:spPr/>
        <p:txBody>
          <a:bodyPr/>
          <a:lstStyle/>
          <a:p>
            <a:r>
              <a:rPr lang="en-US" dirty="0"/>
              <a:t>Binary Models Result</a:t>
            </a:r>
          </a:p>
        </p:txBody>
      </p:sp>
      <p:pic>
        <p:nvPicPr>
          <p:cNvPr id="6" name="Content Placeholder 5" descr="Table&#10;&#10;Description automatically generated">
            <a:extLst>
              <a:ext uri="{FF2B5EF4-FFF2-40B4-BE49-F238E27FC236}">
                <a16:creationId xmlns:a16="http://schemas.microsoft.com/office/drawing/2014/main" id="{4B00A9B3-A8BA-314C-A6F9-365148580AA7}"/>
              </a:ext>
            </a:extLst>
          </p:cNvPr>
          <p:cNvPicPr>
            <a:picLocks noGrp="1" noChangeAspect="1"/>
          </p:cNvPicPr>
          <p:nvPr>
            <p:ph idx="1"/>
          </p:nvPr>
        </p:nvPicPr>
        <p:blipFill>
          <a:blip r:embed="rId2"/>
          <a:stretch>
            <a:fillRect/>
          </a:stretch>
        </p:blipFill>
        <p:spPr>
          <a:xfrm>
            <a:off x="838199" y="1863822"/>
            <a:ext cx="10515599" cy="3319630"/>
          </a:xfrm>
        </p:spPr>
      </p:pic>
      <p:sp>
        <p:nvSpPr>
          <p:cNvPr id="7" name="Rectangle 6">
            <a:extLst>
              <a:ext uri="{FF2B5EF4-FFF2-40B4-BE49-F238E27FC236}">
                <a16:creationId xmlns:a16="http://schemas.microsoft.com/office/drawing/2014/main" id="{75B67796-F60A-6644-AA58-65077969C035}"/>
              </a:ext>
            </a:extLst>
          </p:cNvPr>
          <p:cNvSpPr/>
          <p:nvPr/>
        </p:nvSpPr>
        <p:spPr>
          <a:xfrm>
            <a:off x="4296937" y="2475571"/>
            <a:ext cx="1241502" cy="446049"/>
          </a:xfrm>
          <a:prstGeom prst="rect">
            <a:avLst/>
          </a:prstGeom>
          <a:solidFill>
            <a:srgbClr val="FFFF00">
              <a:alpha val="50196"/>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1F3E4B7-B256-474F-AFB1-3B0548FF6573}"/>
              </a:ext>
            </a:extLst>
          </p:cNvPr>
          <p:cNvSpPr/>
          <p:nvPr/>
        </p:nvSpPr>
        <p:spPr>
          <a:xfrm>
            <a:off x="6255835" y="4107366"/>
            <a:ext cx="1241502" cy="446049"/>
          </a:xfrm>
          <a:prstGeom prst="rect">
            <a:avLst/>
          </a:prstGeom>
          <a:solidFill>
            <a:srgbClr val="FFFF00">
              <a:alpha val="50196"/>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325A6D0-F70C-D142-9EBB-44A0E0919769}"/>
              </a:ext>
            </a:extLst>
          </p:cNvPr>
          <p:cNvSpPr/>
          <p:nvPr/>
        </p:nvSpPr>
        <p:spPr>
          <a:xfrm>
            <a:off x="8184065" y="4107365"/>
            <a:ext cx="1241502" cy="446049"/>
          </a:xfrm>
          <a:prstGeom prst="rect">
            <a:avLst/>
          </a:prstGeom>
          <a:solidFill>
            <a:srgbClr val="FFFF00">
              <a:alpha val="50196"/>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8042F63-1790-3F43-9B6E-B15EFBDA7F9E}"/>
              </a:ext>
            </a:extLst>
          </p:cNvPr>
          <p:cNvSpPr/>
          <p:nvPr/>
        </p:nvSpPr>
        <p:spPr>
          <a:xfrm>
            <a:off x="10001714" y="3005253"/>
            <a:ext cx="1241502" cy="446049"/>
          </a:xfrm>
          <a:prstGeom prst="rect">
            <a:avLst/>
          </a:prstGeom>
          <a:solidFill>
            <a:srgbClr val="FFFF00">
              <a:alpha val="50196"/>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10960EE-DFCC-3B44-B162-45AA72B4DFAC}"/>
              </a:ext>
            </a:extLst>
          </p:cNvPr>
          <p:cNvSpPr txBox="1"/>
          <p:nvPr/>
        </p:nvSpPr>
        <p:spPr>
          <a:xfrm>
            <a:off x="810357" y="5299777"/>
            <a:ext cx="4116896" cy="923330"/>
          </a:xfrm>
          <a:prstGeom prst="rect">
            <a:avLst/>
          </a:prstGeom>
          <a:noFill/>
        </p:spPr>
        <p:txBody>
          <a:bodyPr wrap="none" rtlCol="0">
            <a:spAutoFit/>
          </a:bodyPr>
          <a:lstStyle/>
          <a:p>
            <a:r>
              <a:rPr lang="en-US" dirty="0">
                <a:solidFill>
                  <a:srgbClr val="FFFF00"/>
                </a:solidFill>
                <a:latin typeface="Gotham Narrow Medium" pitchFamily="2" charset="0"/>
              </a:rPr>
              <a:t>Best Negative Recall: </a:t>
            </a:r>
          </a:p>
          <a:p>
            <a:r>
              <a:rPr lang="en-US" dirty="0">
                <a:solidFill>
                  <a:schemeClr val="bg1"/>
                </a:solidFill>
                <a:latin typeface="Gotham Narrow Medium" pitchFamily="2" charset="0"/>
              </a:rPr>
              <a:t>[</a:t>
            </a:r>
            <a:r>
              <a:rPr lang="en-US" dirty="0" err="1">
                <a:solidFill>
                  <a:schemeClr val="bg1"/>
                </a:solidFill>
                <a:latin typeface="Gotham Narrow Medium" pitchFamily="2" charset="0"/>
              </a:rPr>
              <a:t>LR_spacy_we</a:t>
            </a:r>
            <a:r>
              <a:rPr lang="en-US" dirty="0">
                <a:solidFill>
                  <a:schemeClr val="bg1"/>
                </a:solidFill>
                <a:latin typeface="Gotham Narrow Medium" pitchFamily="2" charset="0"/>
              </a:rPr>
              <a:t>]</a:t>
            </a:r>
          </a:p>
          <a:p>
            <a:r>
              <a:rPr lang="en-US" dirty="0">
                <a:solidFill>
                  <a:schemeClr val="bg1"/>
                </a:solidFill>
                <a:latin typeface="Gotham Narrow Medium" pitchFamily="2" charset="0"/>
              </a:rPr>
              <a:t>Logistic Regression - Word embedding</a:t>
            </a:r>
          </a:p>
        </p:txBody>
      </p:sp>
      <p:sp>
        <p:nvSpPr>
          <p:cNvPr id="14" name="TextBox 13">
            <a:extLst>
              <a:ext uri="{FF2B5EF4-FFF2-40B4-BE49-F238E27FC236}">
                <a16:creationId xmlns:a16="http://schemas.microsoft.com/office/drawing/2014/main" id="{AF83A20A-8ADA-024A-97BD-D24014BFDE6A}"/>
              </a:ext>
            </a:extLst>
          </p:cNvPr>
          <p:cNvSpPr txBox="1"/>
          <p:nvPr/>
        </p:nvSpPr>
        <p:spPr>
          <a:xfrm>
            <a:off x="6729491" y="5299777"/>
            <a:ext cx="3687100" cy="923330"/>
          </a:xfrm>
          <a:prstGeom prst="rect">
            <a:avLst/>
          </a:prstGeom>
          <a:noFill/>
        </p:spPr>
        <p:txBody>
          <a:bodyPr wrap="none" rtlCol="0">
            <a:spAutoFit/>
          </a:bodyPr>
          <a:lstStyle/>
          <a:p>
            <a:r>
              <a:rPr lang="en-US" dirty="0">
                <a:solidFill>
                  <a:srgbClr val="FFFF00"/>
                </a:solidFill>
                <a:latin typeface="Gotham Narrow Medium" pitchFamily="2" charset="0"/>
              </a:rPr>
              <a:t>Best Computing Time: </a:t>
            </a:r>
          </a:p>
          <a:p>
            <a:r>
              <a:rPr lang="en-US" dirty="0">
                <a:solidFill>
                  <a:schemeClr val="bg1"/>
                </a:solidFill>
                <a:latin typeface="Gotham Narrow Medium" pitchFamily="2" charset="0"/>
              </a:rPr>
              <a:t>[</a:t>
            </a:r>
            <a:r>
              <a:rPr lang="en-US" dirty="0" err="1">
                <a:solidFill>
                  <a:schemeClr val="bg1"/>
                </a:solidFill>
                <a:latin typeface="Gotham Narrow Medium" pitchFamily="2" charset="0"/>
              </a:rPr>
              <a:t>NB_nltk_tfidf_smote</a:t>
            </a:r>
            <a:r>
              <a:rPr lang="en-US" dirty="0">
                <a:solidFill>
                  <a:schemeClr val="bg1"/>
                </a:solidFill>
                <a:latin typeface="Gotham Narrow Medium" pitchFamily="2" charset="0"/>
              </a:rPr>
              <a:t>]</a:t>
            </a:r>
          </a:p>
          <a:p>
            <a:r>
              <a:rPr lang="en-US" dirty="0">
                <a:solidFill>
                  <a:schemeClr val="bg1"/>
                </a:solidFill>
                <a:latin typeface="Gotham Narrow Medium" pitchFamily="2" charset="0"/>
              </a:rPr>
              <a:t>Naïve-Bayes’ – TF-IDF with SMOTE</a:t>
            </a:r>
          </a:p>
        </p:txBody>
      </p:sp>
    </p:spTree>
    <p:extLst>
      <p:ext uri="{BB962C8B-B14F-4D97-AF65-F5344CB8AC3E}">
        <p14:creationId xmlns:p14="http://schemas.microsoft.com/office/powerpoint/2010/main" val="760378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FE15-9C18-8B4C-88ED-473DCDECDA7C}"/>
              </a:ext>
            </a:extLst>
          </p:cNvPr>
          <p:cNvSpPr>
            <a:spLocks noGrp="1"/>
          </p:cNvSpPr>
          <p:nvPr>
            <p:ph type="title"/>
          </p:nvPr>
        </p:nvSpPr>
        <p:spPr/>
        <p:txBody>
          <a:bodyPr>
            <a:normAutofit/>
          </a:bodyPr>
          <a:lstStyle/>
          <a:p>
            <a:r>
              <a:rPr lang="en-US" sz="4000" dirty="0"/>
              <a:t>Model Results: Binary (Positive vs. Negative)</a:t>
            </a:r>
          </a:p>
        </p:txBody>
      </p:sp>
      <p:pic>
        <p:nvPicPr>
          <p:cNvPr id="5" name="Content Placeholder 4">
            <a:extLst>
              <a:ext uri="{FF2B5EF4-FFF2-40B4-BE49-F238E27FC236}">
                <a16:creationId xmlns:a16="http://schemas.microsoft.com/office/drawing/2014/main" id="{398691B7-90AB-4348-A1F7-383B1A529BBC}"/>
              </a:ext>
            </a:extLst>
          </p:cNvPr>
          <p:cNvPicPr>
            <a:picLocks noGrp="1" noChangeAspect="1"/>
          </p:cNvPicPr>
          <p:nvPr>
            <p:ph idx="1"/>
          </p:nvPr>
        </p:nvPicPr>
        <p:blipFill>
          <a:blip r:embed="rId2"/>
          <a:stretch>
            <a:fillRect/>
          </a:stretch>
        </p:blipFill>
        <p:spPr>
          <a:xfrm>
            <a:off x="838200" y="1752473"/>
            <a:ext cx="5013978" cy="4351338"/>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1" name="Rectangle 20">
            <a:extLst>
              <a:ext uri="{FF2B5EF4-FFF2-40B4-BE49-F238E27FC236}">
                <a16:creationId xmlns:a16="http://schemas.microsoft.com/office/drawing/2014/main" id="{41653614-C00C-2F49-B4CE-3C98E7E0B398}"/>
              </a:ext>
            </a:extLst>
          </p:cNvPr>
          <p:cNvSpPr/>
          <p:nvPr/>
        </p:nvSpPr>
        <p:spPr>
          <a:xfrm>
            <a:off x="3361739" y="3928142"/>
            <a:ext cx="1724085" cy="1726818"/>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77CEC0E-78F1-2D4F-9EE1-0FF2957AE1E7}"/>
              </a:ext>
            </a:extLst>
          </p:cNvPr>
          <p:cNvSpPr/>
          <p:nvPr/>
        </p:nvSpPr>
        <p:spPr>
          <a:xfrm>
            <a:off x="1635740" y="2194129"/>
            <a:ext cx="1724085" cy="172681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Elbow Connector 23">
            <a:extLst>
              <a:ext uri="{FF2B5EF4-FFF2-40B4-BE49-F238E27FC236}">
                <a16:creationId xmlns:a16="http://schemas.microsoft.com/office/drawing/2014/main" id="{E6748052-63AD-8140-B7A0-FF3B7DC7B2A3}"/>
              </a:ext>
            </a:extLst>
          </p:cNvPr>
          <p:cNvCxnSpPr>
            <a:cxnSpLocks/>
          </p:cNvCxnSpPr>
          <p:nvPr/>
        </p:nvCxnSpPr>
        <p:spPr>
          <a:xfrm>
            <a:off x="3359825" y="2699870"/>
            <a:ext cx="3970005" cy="379829"/>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B4581F94-2E55-8945-80F6-33F9ED5DB431}"/>
              </a:ext>
            </a:extLst>
          </p:cNvPr>
          <p:cNvCxnSpPr>
            <a:cxnSpLocks/>
            <a:stCxn id="21" idx="3"/>
          </p:cNvCxnSpPr>
          <p:nvPr/>
        </p:nvCxnSpPr>
        <p:spPr>
          <a:xfrm>
            <a:off x="5085824" y="4791551"/>
            <a:ext cx="2168228" cy="328058"/>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24C1DD4-2D04-9543-AB7D-DA8ACA3A659D}"/>
              </a:ext>
            </a:extLst>
          </p:cNvPr>
          <p:cNvSpPr txBox="1"/>
          <p:nvPr/>
        </p:nvSpPr>
        <p:spPr>
          <a:xfrm>
            <a:off x="7440977" y="2686679"/>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76% of negative sentiment</a:t>
            </a:r>
          </a:p>
          <a:p>
            <a:r>
              <a:rPr lang="en-US" sz="2400" dirty="0">
                <a:solidFill>
                  <a:schemeClr val="bg1"/>
                </a:solidFill>
                <a:latin typeface="Gotham Narrow Medium" pitchFamily="2" charset="0"/>
              </a:rPr>
              <a:t>tweets were correctly identified</a:t>
            </a:r>
          </a:p>
        </p:txBody>
      </p:sp>
      <p:sp>
        <p:nvSpPr>
          <p:cNvPr id="29" name="TextBox 28">
            <a:extLst>
              <a:ext uri="{FF2B5EF4-FFF2-40B4-BE49-F238E27FC236}">
                <a16:creationId xmlns:a16="http://schemas.microsoft.com/office/drawing/2014/main" id="{BCBDCA14-37DF-AF46-9B24-7079CA1A4F1A}"/>
              </a:ext>
            </a:extLst>
          </p:cNvPr>
          <p:cNvSpPr txBox="1"/>
          <p:nvPr/>
        </p:nvSpPr>
        <p:spPr>
          <a:xfrm>
            <a:off x="7440977" y="4704110"/>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82% of positive sentiment</a:t>
            </a:r>
          </a:p>
          <a:p>
            <a:r>
              <a:rPr lang="en-US" sz="2400" dirty="0">
                <a:solidFill>
                  <a:schemeClr val="bg1"/>
                </a:solidFill>
                <a:latin typeface="Gotham Narrow Medium" pitchFamily="2" charset="0"/>
              </a:rPr>
              <a:t>tweets were correctly identified</a:t>
            </a:r>
          </a:p>
        </p:txBody>
      </p:sp>
      <p:sp>
        <p:nvSpPr>
          <p:cNvPr id="35" name="TextBox 34">
            <a:extLst>
              <a:ext uri="{FF2B5EF4-FFF2-40B4-BE49-F238E27FC236}">
                <a16:creationId xmlns:a16="http://schemas.microsoft.com/office/drawing/2014/main" id="{CF736FEB-9775-5B42-898C-F5AA826E06A4}"/>
              </a:ext>
            </a:extLst>
          </p:cNvPr>
          <p:cNvSpPr txBox="1"/>
          <p:nvPr/>
        </p:nvSpPr>
        <p:spPr>
          <a:xfrm>
            <a:off x="7413135" y="2336581"/>
            <a:ext cx="2567626" cy="369332"/>
          </a:xfrm>
          <a:prstGeom prst="rect">
            <a:avLst/>
          </a:prstGeom>
          <a:noFill/>
        </p:spPr>
        <p:txBody>
          <a:bodyPr wrap="none" rtlCol="0">
            <a:spAutoFit/>
          </a:bodyPr>
          <a:lstStyle/>
          <a:p>
            <a:r>
              <a:rPr lang="en-US" dirty="0">
                <a:solidFill>
                  <a:srgbClr val="FFFF00"/>
                </a:solidFill>
                <a:latin typeface="Gotham Narrow Medium" pitchFamily="2" charset="0"/>
              </a:rPr>
              <a:t>Overall Accuracy = 81 %</a:t>
            </a:r>
          </a:p>
        </p:txBody>
      </p:sp>
    </p:spTree>
    <p:extLst>
      <p:ext uri="{BB962C8B-B14F-4D97-AF65-F5344CB8AC3E}">
        <p14:creationId xmlns:p14="http://schemas.microsoft.com/office/powerpoint/2010/main" val="2740666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8623649B-B432-6C49-923D-30D39EDC8600}"/>
              </a:ext>
            </a:extLst>
          </p:cNvPr>
          <p:cNvPicPr>
            <a:picLocks noGrp="1" noChangeAspect="1"/>
          </p:cNvPicPr>
          <p:nvPr>
            <p:ph idx="1"/>
          </p:nvPr>
        </p:nvPicPr>
        <p:blipFill>
          <a:blip r:embed="rId2"/>
          <a:stretch>
            <a:fillRect/>
          </a:stretch>
        </p:blipFill>
        <p:spPr>
          <a:xfrm>
            <a:off x="797655" y="1690687"/>
            <a:ext cx="5851861" cy="4439343"/>
          </a:xfrm>
          <a:prstGeom prst="rect">
            <a:avLst/>
          </a:prstGeom>
          <a:solidFill>
            <a:srgbClr val="FFFFFF">
              <a:shade val="85000"/>
            </a:srgbClr>
          </a:solidFill>
          <a:ln w="8890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7784FE15-9C18-8B4C-88ED-473DCDECDA7C}"/>
              </a:ext>
            </a:extLst>
          </p:cNvPr>
          <p:cNvSpPr>
            <a:spLocks noGrp="1"/>
          </p:cNvSpPr>
          <p:nvPr>
            <p:ph type="title"/>
          </p:nvPr>
        </p:nvSpPr>
        <p:spPr/>
        <p:txBody>
          <a:bodyPr>
            <a:normAutofit/>
          </a:bodyPr>
          <a:lstStyle/>
          <a:p>
            <a:r>
              <a:rPr lang="en-US" sz="4000" dirty="0"/>
              <a:t>Model Results: Multiclass</a:t>
            </a:r>
          </a:p>
        </p:txBody>
      </p:sp>
      <p:sp>
        <p:nvSpPr>
          <p:cNvPr id="21" name="Rectangle 20">
            <a:extLst>
              <a:ext uri="{FF2B5EF4-FFF2-40B4-BE49-F238E27FC236}">
                <a16:creationId xmlns:a16="http://schemas.microsoft.com/office/drawing/2014/main" id="{41653614-C00C-2F49-B4CE-3C98E7E0B398}"/>
              </a:ext>
            </a:extLst>
          </p:cNvPr>
          <p:cNvSpPr/>
          <p:nvPr/>
        </p:nvSpPr>
        <p:spPr>
          <a:xfrm>
            <a:off x="4473650" y="4242695"/>
            <a:ext cx="1224892" cy="129241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77CEC0E-78F1-2D4F-9EE1-0FF2957AE1E7}"/>
              </a:ext>
            </a:extLst>
          </p:cNvPr>
          <p:cNvSpPr/>
          <p:nvPr/>
        </p:nvSpPr>
        <p:spPr>
          <a:xfrm>
            <a:off x="1999501" y="1836461"/>
            <a:ext cx="1249178" cy="124323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Elbow Connector 23">
            <a:extLst>
              <a:ext uri="{FF2B5EF4-FFF2-40B4-BE49-F238E27FC236}">
                <a16:creationId xmlns:a16="http://schemas.microsoft.com/office/drawing/2014/main" id="{E6748052-63AD-8140-B7A0-FF3B7DC7B2A3}"/>
              </a:ext>
            </a:extLst>
          </p:cNvPr>
          <p:cNvCxnSpPr>
            <a:cxnSpLocks/>
          </p:cNvCxnSpPr>
          <p:nvPr/>
        </p:nvCxnSpPr>
        <p:spPr>
          <a:xfrm>
            <a:off x="3276521" y="2274564"/>
            <a:ext cx="4164456" cy="370578"/>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B4581F94-2E55-8945-80F6-33F9ED5DB431}"/>
              </a:ext>
            </a:extLst>
          </p:cNvPr>
          <p:cNvCxnSpPr>
            <a:cxnSpLocks/>
            <a:stCxn id="21" idx="3"/>
            <a:endCxn id="29" idx="1"/>
          </p:cNvCxnSpPr>
          <p:nvPr/>
        </p:nvCxnSpPr>
        <p:spPr>
          <a:xfrm>
            <a:off x="5698542" y="4888901"/>
            <a:ext cx="1742435" cy="230708"/>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24C1DD4-2D04-9543-AB7D-DA8ACA3A659D}"/>
              </a:ext>
            </a:extLst>
          </p:cNvPr>
          <p:cNvSpPr txBox="1"/>
          <p:nvPr/>
        </p:nvSpPr>
        <p:spPr>
          <a:xfrm>
            <a:off x="7440976" y="2248702"/>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71% of negative sentiment</a:t>
            </a:r>
          </a:p>
          <a:p>
            <a:r>
              <a:rPr lang="en-US" sz="2400" dirty="0">
                <a:solidFill>
                  <a:schemeClr val="bg1"/>
                </a:solidFill>
                <a:latin typeface="Gotham Narrow Medium" pitchFamily="2" charset="0"/>
              </a:rPr>
              <a:t>tweets were correctly identified</a:t>
            </a:r>
          </a:p>
        </p:txBody>
      </p:sp>
      <p:sp>
        <p:nvSpPr>
          <p:cNvPr id="29" name="TextBox 28">
            <a:extLst>
              <a:ext uri="{FF2B5EF4-FFF2-40B4-BE49-F238E27FC236}">
                <a16:creationId xmlns:a16="http://schemas.microsoft.com/office/drawing/2014/main" id="{BCBDCA14-37DF-AF46-9B24-7079CA1A4F1A}"/>
              </a:ext>
            </a:extLst>
          </p:cNvPr>
          <p:cNvSpPr txBox="1"/>
          <p:nvPr/>
        </p:nvSpPr>
        <p:spPr>
          <a:xfrm>
            <a:off x="7440977" y="4704110"/>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59% of positive sentiment</a:t>
            </a:r>
          </a:p>
          <a:p>
            <a:r>
              <a:rPr lang="en-US" sz="2400" dirty="0">
                <a:solidFill>
                  <a:schemeClr val="bg1"/>
                </a:solidFill>
                <a:latin typeface="Gotham Narrow Medium" pitchFamily="2" charset="0"/>
              </a:rPr>
              <a:t>tweets were correctly identified</a:t>
            </a:r>
          </a:p>
        </p:txBody>
      </p:sp>
      <p:sp>
        <p:nvSpPr>
          <p:cNvPr id="25" name="Rectangle 24">
            <a:extLst>
              <a:ext uri="{FF2B5EF4-FFF2-40B4-BE49-F238E27FC236}">
                <a16:creationId xmlns:a16="http://schemas.microsoft.com/office/drawing/2014/main" id="{1618ED10-07CA-7D40-8987-4333DA8A086F}"/>
              </a:ext>
            </a:extLst>
          </p:cNvPr>
          <p:cNvSpPr/>
          <p:nvPr/>
        </p:nvSpPr>
        <p:spPr>
          <a:xfrm>
            <a:off x="3224472" y="3036387"/>
            <a:ext cx="1249178" cy="1243238"/>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Elbow Connector 27">
            <a:extLst>
              <a:ext uri="{FF2B5EF4-FFF2-40B4-BE49-F238E27FC236}">
                <a16:creationId xmlns:a16="http://schemas.microsoft.com/office/drawing/2014/main" id="{71D30053-6A6F-6449-A802-BFA28CF8990F}"/>
              </a:ext>
            </a:extLst>
          </p:cNvPr>
          <p:cNvCxnSpPr>
            <a:cxnSpLocks/>
          </p:cNvCxnSpPr>
          <p:nvPr/>
        </p:nvCxnSpPr>
        <p:spPr>
          <a:xfrm>
            <a:off x="4473650" y="3350595"/>
            <a:ext cx="2939485" cy="632650"/>
          </a:xfrm>
          <a:prstGeom prst="bentConnector3">
            <a:avLst>
              <a:gd name="adj1" fmla="val 50000"/>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8BE293AF-708E-3042-86C2-25C7A9CF6BBF}"/>
              </a:ext>
            </a:extLst>
          </p:cNvPr>
          <p:cNvSpPr txBox="1"/>
          <p:nvPr/>
        </p:nvSpPr>
        <p:spPr>
          <a:xfrm>
            <a:off x="7440976" y="3550010"/>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59% of neutral sentiment</a:t>
            </a:r>
          </a:p>
          <a:p>
            <a:r>
              <a:rPr lang="en-US" sz="2400" dirty="0">
                <a:solidFill>
                  <a:schemeClr val="bg1"/>
                </a:solidFill>
                <a:latin typeface="Gotham Narrow Medium" pitchFamily="2" charset="0"/>
              </a:rPr>
              <a:t>tweets were correctly identified</a:t>
            </a:r>
          </a:p>
        </p:txBody>
      </p:sp>
      <p:sp>
        <p:nvSpPr>
          <p:cNvPr id="31" name="TextBox 30">
            <a:extLst>
              <a:ext uri="{FF2B5EF4-FFF2-40B4-BE49-F238E27FC236}">
                <a16:creationId xmlns:a16="http://schemas.microsoft.com/office/drawing/2014/main" id="{97D8EA2C-53A3-444B-9570-30FCA7543B7A}"/>
              </a:ext>
            </a:extLst>
          </p:cNvPr>
          <p:cNvSpPr txBox="1"/>
          <p:nvPr/>
        </p:nvSpPr>
        <p:spPr>
          <a:xfrm>
            <a:off x="7413135" y="1817704"/>
            <a:ext cx="2636556" cy="369332"/>
          </a:xfrm>
          <a:prstGeom prst="rect">
            <a:avLst/>
          </a:prstGeom>
          <a:noFill/>
        </p:spPr>
        <p:txBody>
          <a:bodyPr wrap="none" rtlCol="0">
            <a:spAutoFit/>
          </a:bodyPr>
          <a:lstStyle/>
          <a:p>
            <a:r>
              <a:rPr lang="en-US" dirty="0">
                <a:solidFill>
                  <a:srgbClr val="FFFF00"/>
                </a:solidFill>
                <a:latin typeface="Gotham Narrow Medium" pitchFamily="2" charset="0"/>
              </a:rPr>
              <a:t>Overall Accuracy = 60 %</a:t>
            </a:r>
          </a:p>
        </p:txBody>
      </p:sp>
    </p:spTree>
    <p:extLst>
      <p:ext uri="{BB962C8B-B14F-4D97-AF65-F5344CB8AC3E}">
        <p14:creationId xmlns:p14="http://schemas.microsoft.com/office/powerpoint/2010/main" val="3764065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FE15-9C18-8B4C-88ED-473DCDECDA7C}"/>
              </a:ext>
            </a:extLst>
          </p:cNvPr>
          <p:cNvSpPr>
            <a:spLocks noGrp="1"/>
          </p:cNvSpPr>
          <p:nvPr>
            <p:ph type="title"/>
          </p:nvPr>
        </p:nvSpPr>
        <p:spPr>
          <a:xfrm>
            <a:off x="7440976" y="365125"/>
            <a:ext cx="3912824" cy="1325563"/>
          </a:xfrm>
        </p:spPr>
        <p:txBody>
          <a:bodyPr>
            <a:normAutofit fontScale="90000"/>
          </a:bodyPr>
          <a:lstStyle/>
          <a:p>
            <a:r>
              <a:rPr lang="en-US" sz="4000" dirty="0"/>
              <a:t>Model Results: Product Predictor</a:t>
            </a:r>
          </a:p>
        </p:txBody>
      </p:sp>
      <p:sp>
        <p:nvSpPr>
          <p:cNvPr id="29" name="TextBox 28">
            <a:extLst>
              <a:ext uri="{FF2B5EF4-FFF2-40B4-BE49-F238E27FC236}">
                <a16:creationId xmlns:a16="http://schemas.microsoft.com/office/drawing/2014/main" id="{BCBDCA14-37DF-AF46-9B24-7079CA1A4F1A}"/>
              </a:ext>
            </a:extLst>
          </p:cNvPr>
          <p:cNvSpPr txBox="1"/>
          <p:nvPr/>
        </p:nvSpPr>
        <p:spPr>
          <a:xfrm>
            <a:off x="7413135" y="2356534"/>
            <a:ext cx="4570581" cy="2308324"/>
          </a:xfrm>
          <a:prstGeom prst="rect">
            <a:avLst/>
          </a:prstGeom>
          <a:noFill/>
        </p:spPr>
        <p:txBody>
          <a:bodyPr wrap="square" rtlCol="0">
            <a:spAutoFit/>
          </a:bodyPr>
          <a:lstStyle/>
          <a:p>
            <a:r>
              <a:rPr lang="en-US" sz="2400" dirty="0">
                <a:solidFill>
                  <a:srgbClr val="FFFF00"/>
                </a:solidFill>
                <a:latin typeface="Gotham Narrow Medium" pitchFamily="2" charset="0"/>
              </a:rPr>
              <a:t>Comment:</a:t>
            </a:r>
          </a:p>
          <a:p>
            <a:r>
              <a:rPr lang="en-US" sz="2400" dirty="0">
                <a:solidFill>
                  <a:schemeClr val="bg1"/>
                </a:solidFill>
                <a:latin typeface="Gotham Narrow Medium" pitchFamily="2" charset="0"/>
              </a:rPr>
              <a:t>Products under same brand are confused by the model</a:t>
            </a:r>
          </a:p>
          <a:p>
            <a:endParaRPr lang="en-US" sz="2400" dirty="0">
              <a:solidFill>
                <a:schemeClr val="bg1"/>
              </a:solidFill>
              <a:latin typeface="Gotham Narrow Medium" pitchFamily="2" charset="0"/>
            </a:endParaRPr>
          </a:p>
          <a:p>
            <a:r>
              <a:rPr lang="en-US" sz="2400" dirty="0">
                <a:solidFill>
                  <a:srgbClr val="FFFF00"/>
                </a:solidFill>
                <a:latin typeface="Gotham Narrow Medium" pitchFamily="2" charset="0"/>
              </a:rPr>
              <a:t>Example. </a:t>
            </a:r>
          </a:p>
          <a:p>
            <a:r>
              <a:rPr lang="en-US" sz="2400" dirty="0">
                <a:solidFill>
                  <a:schemeClr val="bg1"/>
                </a:solidFill>
                <a:latin typeface="Gotham Narrow Medium" pitchFamily="2" charset="0"/>
              </a:rPr>
              <a:t>Android and Android App </a:t>
            </a:r>
          </a:p>
        </p:txBody>
      </p:sp>
      <p:sp>
        <p:nvSpPr>
          <p:cNvPr id="31" name="TextBox 30">
            <a:extLst>
              <a:ext uri="{FF2B5EF4-FFF2-40B4-BE49-F238E27FC236}">
                <a16:creationId xmlns:a16="http://schemas.microsoft.com/office/drawing/2014/main" id="{97D8EA2C-53A3-444B-9570-30FCA7543B7A}"/>
              </a:ext>
            </a:extLst>
          </p:cNvPr>
          <p:cNvSpPr txBox="1"/>
          <p:nvPr/>
        </p:nvSpPr>
        <p:spPr>
          <a:xfrm>
            <a:off x="7413135" y="1817704"/>
            <a:ext cx="2572435" cy="369332"/>
          </a:xfrm>
          <a:prstGeom prst="rect">
            <a:avLst/>
          </a:prstGeom>
          <a:noFill/>
        </p:spPr>
        <p:txBody>
          <a:bodyPr wrap="none" rtlCol="0">
            <a:spAutoFit/>
          </a:bodyPr>
          <a:lstStyle/>
          <a:p>
            <a:r>
              <a:rPr lang="en-US" dirty="0">
                <a:solidFill>
                  <a:srgbClr val="FFFF00"/>
                </a:solidFill>
                <a:latin typeface="Gotham Narrow Medium" pitchFamily="2" charset="0"/>
              </a:rPr>
              <a:t>Overall Accuracy = 91 %</a:t>
            </a:r>
          </a:p>
        </p:txBody>
      </p:sp>
      <p:pic>
        <p:nvPicPr>
          <p:cNvPr id="8" name="Picture 7" descr="Graphical user interface, application, Teams&#10;&#10;Description automatically generated">
            <a:extLst>
              <a:ext uri="{FF2B5EF4-FFF2-40B4-BE49-F238E27FC236}">
                <a16:creationId xmlns:a16="http://schemas.microsoft.com/office/drawing/2014/main" id="{A5C3CDCD-7C70-6B43-BEB0-0F414C7A11B3}"/>
              </a:ext>
            </a:extLst>
          </p:cNvPr>
          <p:cNvPicPr>
            <a:picLocks noChangeAspect="1"/>
          </p:cNvPicPr>
          <p:nvPr/>
        </p:nvPicPr>
        <p:blipFill>
          <a:blip r:embed="rId2"/>
          <a:stretch>
            <a:fillRect/>
          </a:stretch>
        </p:blipFill>
        <p:spPr>
          <a:xfrm>
            <a:off x="0" y="0"/>
            <a:ext cx="7153674" cy="6858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7188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9935</TotalTime>
  <Words>687</Words>
  <Application>Microsoft Macintosh PowerPoint</Application>
  <PresentationFormat>Widescreen</PresentationFormat>
  <Paragraphs>104</Paragraphs>
  <Slides>15</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Gotham Narrow Book</vt:lpstr>
      <vt:lpstr>Gotham Narrow Medium</vt:lpstr>
      <vt:lpstr>Office Theme</vt:lpstr>
      <vt:lpstr>NLP: Sentiment Analysis</vt:lpstr>
      <vt:lpstr>PowerPoint Presentation</vt:lpstr>
      <vt:lpstr>PowerPoint Presentation</vt:lpstr>
      <vt:lpstr>Goals</vt:lpstr>
      <vt:lpstr>EDA: Positive and Negative Sentiments</vt:lpstr>
      <vt:lpstr>Binary Models Result</vt:lpstr>
      <vt:lpstr>Model Results: Binary (Positive vs. Negative)</vt:lpstr>
      <vt:lpstr>Model Results: Multiclass</vt:lpstr>
      <vt:lpstr>Model Results: Product Predictor</vt:lpstr>
      <vt:lpstr>Conclusion</vt:lpstr>
      <vt:lpstr>Recommendations 1 – Binary Sentiments</vt:lpstr>
      <vt:lpstr>Recommendations 2 – Models</vt:lpstr>
      <vt:lpstr>Future Direction</vt:lpstr>
      <vt:lpstr>Thank you for listening</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 Lee</dc:creator>
  <cp:lastModifiedBy>Ju Lee</cp:lastModifiedBy>
  <cp:revision>111</cp:revision>
  <dcterms:created xsi:type="dcterms:W3CDTF">2020-08-10T14:55:56Z</dcterms:created>
  <dcterms:modified xsi:type="dcterms:W3CDTF">2020-11-12T20:11:39Z</dcterms:modified>
</cp:coreProperties>
</file>

<file path=docProps/thumbnail.jpeg>
</file>